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3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5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charts/chart6.xml" ContentType="application/vnd.openxmlformats-officedocument.drawingml.chart+xml"/>
  <Override PartName="/ppt/slides/charts/chart7.xml" ContentType="application/vnd.openxmlformats-officedocument.drawingml.chart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5d3ad820b34d82" /><Relationship Type="http://schemas.openxmlformats.org/officeDocument/2006/relationships/extended-properties" Target="/docProps/app.xml" Id="R41b3f1dff4d843d7" /><Relationship Type="http://schemas.openxmlformats.org/officeDocument/2006/relationships/officeDocument" Target="/ppt/presentation.xml" Id="R22902ccc22eb4f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8b047e9b5940c2"/>
  </p:sldMasterIdLst>
  <p:notesMasterIdLst>
    <p:notesMasterId xmlns:r="http://schemas.openxmlformats.org/officeDocument/2006/relationships" r:id="R3aceeb9a217a46e5"/>
  </p:notesMasterIdLst>
  <p:sldIdLst>
    <p:sldId xmlns:r="http://schemas.openxmlformats.org/officeDocument/2006/relationships" id="256" r:id="R33b75ab30b9b43c5"/>
    <p:sldId xmlns:r="http://schemas.openxmlformats.org/officeDocument/2006/relationships" id="257" r:id="R2cfb637b26084e96"/>
    <p:sldId xmlns:r="http://schemas.openxmlformats.org/officeDocument/2006/relationships" id="258" r:id="R3e92eddbb8744f4c"/>
    <p:sldId xmlns:r="http://schemas.openxmlformats.org/officeDocument/2006/relationships" id="259" r:id="R031133fe521f40ca"/>
    <p:sldId xmlns:r="http://schemas.openxmlformats.org/officeDocument/2006/relationships" id="260" r:id="R48cb66a5067b4053"/>
    <p:sldId xmlns:r="http://schemas.openxmlformats.org/officeDocument/2006/relationships" id="261" r:id="Rf786cbecde294b66"/>
    <p:sldId xmlns:r="http://schemas.openxmlformats.org/officeDocument/2006/relationships" id="262" r:id="R8e2aba1e1687452b"/>
    <p:sldId xmlns:r="http://schemas.openxmlformats.org/officeDocument/2006/relationships" id="263" r:id="Rd1ea73372e564a83"/>
    <p:sldId xmlns:r="http://schemas.openxmlformats.org/officeDocument/2006/relationships" id="264" r:id="R53b14fc46caa4e47"/>
    <p:sldId xmlns:r="http://schemas.openxmlformats.org/officeDocument/2006/relationships" id="265" r:id="R595438100201421a"/>
    <p:sldId xmlns:r="http://schemas.openxmlformats.org/officeDocument/2006/relationships" id="266" r:id="R7d7905c2bd9949e1"/>
    <p:sldId xmlns:r="http://schemas.openxmlformats.org/officeDocument/2006/relationships" id="267" r:id="R06ab7d499b52494d"/>
    <p:sldId xmlns:r="http://schemas.openxmlformats.org/officeDocument/2006/relationships" id="268" r:id="R6d8c0ff849b74589"/>
    <p:sldId xmlns:r="http://schemas.openxmlformats.org/officeDocument/2006/relationships" id="269" r:id="R184436640e864ada"/>
    <p:sldId xmlns:r="http://schemas.openxmlformats.org/officeDocument/2006/relationships" id="270" r:id="Rbbb627c5a2d3408c"/>
    <p:sldId xmlns:r="http://schemas.openxmlformats.org/officeDocument/2006/relationships" id="271" r:id="R6c37a2efae4a489e"/>
    <p:sldId xmlns:r="http://schemas.openxmlformats.org/officeDocument/2006/relationships" id="272" r:id="R8c8431f68c6d4665"/>
    <p:sldId xmlns:r="http://schemas.openxmlformats.org/officeDocument/2006/relationships" id="273" r:id="R5fb9bf55b6f449f7"/>
    <p:sldId xmlns:r="http://schemas.openxmlformats.org/officeDocument/2006/relationships" id="274" r:id="R844cc2175cf449e1"/>
    <p:sldId xmlns:r="http://schemas.openxmlformats.org/officeDocument/2006/relationships" id="275" r:id="Rb50902e57a9c416b"/>
    <p:sldId xmlns:r="http://schemas.openxmlformats.org/officeDocument/2006/relationships" id="276" r:id="R113b338287584f96"/>
    <p:sldId xmlns:r="http://schemas.openxmlformats.org/officeDocument/2006/relationships" id="277" r:id="R4759ecde599f4945"/>
    <p:sldId xmlns:r="http://schemas.openxmlformats.org/officeDocument/2006/relationships" id="278" r:id="Re86b0b2b779a4541"/>
    <p:sldId xmlns:r="http://schemas.openxmlformats.org/officeDocument/2006/relationships" id="279" r:id="Ra9e2c79c501141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bb6dd136d842e0" /><Relationship Type="http://schemas.openxmlformats.org/officeDocument/2006/relationships/slideMaster" Target="/ppt/slideMasters/slideMaster1.xml" Id="Rcb8b047e9b5940c2" /><Relationship Type="http://schemas.openxmlformats.org/officeDocument/2006/relationships/notesMaster" Target="/ppt/notesMasters/notesMaster1.xml" Id="R3aceeb9a217a46e5" /><Relationship Type="http://schemas.openxmlformats.org/officeDocument/2006/relationships/presProps" Target="/ppt/presProps.xml" Id="Rb93bff03b0604d45" /><Relationship Type="http://schemas.openxmlformats.org/officeDocument/2006/relationships/tableStyles" Target="/ppt/tableStyles.xml" Id="R522a89f5d16c41f1" /><Relationship Type="http://schemas.openxmlformats.org/officeDocument/2006/relationships/slide" Target="/ppt/slides/slide1.xml" Id="R33b75ab30b9b43c5" /><Relationship Type="http://schemas.openxmlformats.org/officeDocument/2006/relationships/slide" Target="/ppt/slides/slide2.xml" Id="R2cfb637b26084e96" /><Relationship Type="http://schemas.openxmlformats.org/officeDocument/2006/relationships/slide" Target="/ppt/slides/slide3.xml" Id="R3e92eddbb8744f4c" /><Relationship Type="http://schemas.openxmlformats.org/officeDocument/2006/relationships/slide" Target="/ppt/slides/slide4.xml" Id="R031133fe521f40ca" /><Relationship Type="http://schemas.openxmlformats.org/officeDocument/2006/relationships/slide" Target="/ppt/slides/slide5.xml" Id="R48cb66a5067b4053" /><Relationship Type="http://schemas.openxmlformats.org/officeDocument/2006/relationships/slide" Target="/ppt/slides/slide6.xml" Id="Rf786cbecde294b66" /><Relationship Type="http://schemas.openxmlformats.org/officeDocument/2006/relationships/slide" Target="/ppt/slides/slide7.xml" Id="R8e2aba1e1687452b" /><Relationship Type="http://schemas.openxmlformats.org/officeDocument/2006/relationships/slide" Target="/ppt/slides/slide8.xml" Id="Rd1ea73372e564a83" /><Relationship Type="http://schemas.openxmlformats.org/officeDocument/2006/relationships/slide" Target="/ppt/slides/slide9.xml" Id="R53b14fc46caa4e47" /><Relationship Type="http://schemas.openxmlformats.org/officeDocument/2006/relationships/slide" Target="/ppt/slides/slide10.xml" Id="R595438100201421a" /><Relationship Type="http://schemas.openxmlformats.org/officeDocument/2006/relationships/slide" Target="/ppt/slides/slide11.xml" Id="R7d7905c2bd9949e1" /><Relationship Type="http://schemas.openxmlformats.org/officeDocument/2006/relationships/slide" Target="/ppt/slides/slide12.xml" Id="R06ab7d499b52494d" /><Relationship Type="http://schemas.openxmlformats.org/officeDocument/2006/relationships/slide" Target="/ppt/slides/slide13.xml" Id="R6d8c0ff849b74589" /><Relationship Type="http://schemas.openxmlformats.org/officeDocument/2006/relationships/slide" Target="/ppt/slides/slide14.xml" Id="R184436640e864ada" /><Relationship Type="http://schemas.openxmlformats.org/officeDocument/2006/relationships/slide" Target="/ppt/slides/slide15.xml" Id="Rbbb627c5a2d3408c" /><Relationship Type="http://schemas.openxmlformats.org/officeDocument/2006/relationships/slide" Target="/ppt/slides/slide16.xml" Id="R6c37a2efae4a489e" /><Relationship Type="http://schemas.openxmlformats.org/officeDocument/2006/relationships/slide" Target="/ppt/slides/slide17.xml" Id="R8c8431f68c6d4665" /><Relationship Type="http://schemas.openxmlformats.org/officeDocument/2006/relationships/slide" Target="/ppt/slides/slide18.xml" Id="R5fb9bf55b6f449f7" /><Relationship Type="http://schemas.openxmlformats.org/officeDocument/2006/relationships/slide" Target="/ppt/slides/slide19.xml" Id="R844cc2175cf449e1" /><Relationship Type="http://schemas.openxmlformats.org/officeDocument/2006/relationships/slide" Target="/ppt/slides/slide20.xml" Id="Rb50902e57a9c416b" /><Relationship Type="http://schemas.openxmlformats.org/officeDocument/2006/relationships/slide" Target="/ppt/slides/slide21.xml" Id="R113b338287584f96" /><Relationship Type="http://schemas.openxmlformats.org/officeDocument/2006/relationships/slide" Target="/ppt/slides/slide22.xml" Id="R4759ecde599f4945" /><Relationship Type="http://schemas.openxmlformats.org/officeDocument/2006/relationships/slide" Target="/ppt/slides/slide23.xml" Id="Re86b0b2b779a4541" /><Relationship Type="http://schemas.openxmlformats.org/officeDocument/2006/relationships/slide" Target="/ppt/slides/slide24.xml" Id="Ra9e2c79c501141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1c0b312a244b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092443db1649ac" /><Relationship Type="http://schemas.openxmlformats.org/officeDocument/2006/relationships/notesMaster" Target="/ppt/notesMasters/notesMaster1.xml" Id="R977c96f0102641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aa179c80454b2c" /><Relationship Type="http://schemas.openxmlformats.org/officeDocument/2006/relationships/notesMaster" Target="/ppt/notesMasters/notesMaster1.xml" Id="Rc47562a10bc447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af2ca1e8eb41d2" /><Relationship Type="http://schemas.openxmlformats.org/officeDocument/2006/relationships/notesMaster" Target="/ppt/notesMasters/notesMaster1.xml" Id="R466f38706d5740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e22fccbf3643b5" /><Relationship Type="http://schemas.openxmlformats.org/officeDocument/2006/relationships/notesMaster" Target="/ppt/notesMasters/notesMaster1.xml" Id="Rd6b2f16a92f74a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a383c7f3bc4f09" /><Relationship Type="http://schemas.openxmlformats.org/officeDocument/2006/relationships/notesMaster" Target="/ppt/notesMasters/notesMaster1.xml" Id="R813de6a04bc34e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ea326d9c114e7f" /><Relationship Type="http://schemas.openxmlformats.org/officeDocument/2006/relationships/notesMaster" Target="/ppt/notesMasters/notesMaster1.xml" Id="Rba5561543e474c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f6b50f9c2b4873" /><Relationship Type="http://schemas.openxmlformats.org/officeDocument/2006/relationships/notesMaster" Target="/ppt/notesMasters/notesMaster1.xml" Id="R56ace6ecd90b47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c7b1523d4b4413" /><Relationship Type="http://schemas.openxmlformats.org/officeDocument/2006/relationships/notesMaster" Target="/ppt/notesMasters/notesMaster1.xml" Id="R0fbbe1025b61435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c4c6a5385747e3" /><Relationship Type="http://schemas.openxmlformats.org/officeDocument/2006/relationships/notesMaster" Target="/ppt/notesMasters/notesMaster1.xml" Id="R21de13ae097b47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98b159c11443ac" /><Relationship Type="http://schemas.openxmlformats.org/officeDocument/2006/relationships/notesMaster" Target="/ppt/notesMasters/notesMaster1.xml" Id="R733c9a5b94f44d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66d37be6f44cbc" /><Relationship Type="http://schemas.openxmlformats.org/officeDocument/2006/relationships/notesMaster" Target="/ppt/notesMasters/notesMaster1.xml" Id="Rb7a65ee839c343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fab068f893c4da8" /><Relationship Type="http://schemas.openxmlformats.org/officeDocument/2006/relationships/notesMaster" Target="/ppt/notesMasters/notesMaster1.xml" Id="Rba215f32d8d24c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45f54d3a4d4e78" /><Relationship Type="http://schemas.openxmlformats.org/officeDocument/2006/relationships/notesMaster" Target="/ppt/notesMasters/notesMaster1.xml" Id="Rbb6c240560564aa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04cc884c4b048ee" /><Relationship Type="http://schemas.openxmlformats.org/officeDocument/2006/relationships/notesMaster" Target="/ppt/notesMasters/notesMaster1.xml" Id="R1fa476abda974a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8dd216d7b44f11" /><Relationship Type="http://schemas.openxmlformats.org/officeDocument/2006/relationships/notesMaster" Target="/ppt/notesMasters/notesMaster1.xml" Id="Rade227a08b124c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afedd5726b74d84" /><Relationship Type="http://schemas.openxmlformats.org/officeDocument/2006/relationships/notesMaster" Target="/ppt/notesMasters/notesMaster1.xml" Id="Raaa9bd05872b455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266960712274095" /><Relationship Type="http://schemas.openxmlformats.org/officeDocument/2006/relationships/notesMaster" Target="/ppt/notesMasters/notesMaster1.xml" Id="R80f55bced593493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6024b1c2124ca8" /><Relationship Type="http://schemas.openxmlformats.org/officeDocument/2006/relationships/notesMaster" Target="/ppt/notesMasters/notesMaster1.xml" Id="R8f6198993ffc4dd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01c588d577f4bb1" /><Relationship Type="http://schemas.openxmlformats.org/officeDocument/2006/relationships/notesMaster" Target="/ppt/notesMasters/notesMaster1.xml" Id="R25b00e266e1846f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070a6ac84d4712" /><Relationship Type="http://schemas.openxmlformats.org/officeDocument/2006/relationships/notesMaster" Target="/ppt/notesMasters/notesMaster1.xml" Id="Rd7ed31b893024e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543d0a7475b4a08" /><Relationship Type="http://schemas.openxmlformats.org/officeDocument/2006/relationships/notesMaster" Target="/ppt/notesMasters/notesMaster1.xml" Id="R18183f7f5bf84fd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71855de3c194bec" /><Relationship Type="http://schemas.openxmlformats.org/officeDocument/2006/relationships/notesMaster" Target="/ppt/notesMasters/notesMaster1.xml" Id="R1dc7d94665404d6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80f2e983524c32" /><Relationship Type="http://schemas.openxmlformats.org/officeDocument/2006/relationships/notesMaster" Target="/ppt/notesMasters/notesMaster1.xml" Id="R7fabb7d84aa1474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4071e9e59f8463a" /><Relationship Type="http://schemas.openxmlformats.org/officeDocument/2006/relationships/notesMaster" Target="/ppt/notesMasters/notesMaster1.xml" Id="R433a4a6cb9ea4d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Resultados da 2ª onda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Blitz alcançou 15 cidades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O que ficou nas conversas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Preço é a dor mais recorrente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Cinco temas, casos concretos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execução fica visível no balcão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visita recebeu avaliações positivas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escuta revela demanda de produtos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Informação da equipe: amostras nas cores cinza e branco. Imagem do perfil: https://www.grupoacocearense.com.br/produtos/telha-trapezoidal/</a:t>
            </a:r>
          </a:p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Telha pré-pintada: acompanhamento comercial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Concorrentes presentes no ponto de venda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Compras após a visita: resultado parcial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Compras em cidades visitadas e novos grupos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Três prioridades para dar continuidade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Três bases, três leituras complementares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Como os registros viram mapas de temas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As respostas, uma a uma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Cidades, lojas e ações de cobertura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sequência registrada em campo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Materiais instalados nas lojas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Lojas que citaram preço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Lojas que citaram qualidade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Blitz nas lojas: registros do portal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A Blitz nas lojas: registros do portal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material de códigos SAP fornecido pelo usuário em 19/10/2026.</a:t>
            </a:r>
          </a:p>
          <a:p xmlns:a="http://schemas.openxmlformats.org/drawingml/2006/main">
            <a:r>
              <a:t>Fonte: Portal da Blitz, extração de 19/10/2026 às 11h29 (Fortaleza). https://accs-blitz.minerbz.com.br</a:t>
            </a:r>
          </a:p>
          <a:p xmlns:a="http://schemas.openxmlformats.org/drawingml/2006/main">
            <a:r>
              <a:t>Linha pré-pintada: códigos SAP</a:t>
            </a:r>
          </a:p>
          <a:p xmlns:a="http://schemas.openxmlformats.org/drawingml/2006/main">
            <a:r>
              <a:t>Textos e gráficos de barras editáveis. Fotografias e elementos de composição preservados como imagens.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9768d341241a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316292ef3540a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a2e0465635467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63709e1c61469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56980f67e045a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1bee1a8abc44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54D5EC-967E-4341-B508-C7CE23233B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A2E01B7-7CE4-466E-BAD5-2B9A527E89B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220C7C6-0E4A-4292-8A49-8FC8F3104B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B5209C-340D-4E85-8666-5AAD1065D8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8C6956-2AD6-468C-B76A-D9B02EDDF7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8BF5BA6-8BF3-46F4-B9A7-4A47616C1E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221ED4-A515-4D52-B9AE-464816D160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13E7DE1-3313-4F8C-948A-5086685819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1B4963-DF25-4192-B9CD-707EC37222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59C1D65-DCFE-457F-A7C2-0EA407FA24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b692a9fb754fc9" /><Relationship Type="http://schemas.openxmlformats.org/officeDocument/2006/relationships/slideLayout" Target="/ppt/slideLayouts/slideLayout1.xml" Id="Rc30093e742e94761" /><Relationship Type="http://schemas.openxmlformats.org/officeDocument/2006/relationships/slideLayout" Target="/ppt/slideLayouts/slideLayout2.xml" Id="Ra50485a9e7484553" /><Relationship Type="http://schemas.openxmlformats.org/officeDocument/2006/relationships/slideLayout" Target="/ppt/slideLayouts/slideLayout3.xml" Id="R7a0f4cec9f394586" /><Relationship Type="http://schemas.openxmlformats.org/officeDocument/2006/relationships/slideLayout" Target="/ppt/slideLayouts/slideLayout4.xml" Id="R0fd786ca192c4eee" /><Relationship Type="http://schemas.openxmlformats.org/officeDocument/2006/relationships/slideLayout" Target="/ppt/slideLayouts/slideLayout5.xml" Id="R9a3e395cbc0f49ef" /><Relationship Type="http://schemas.openxmlformats.org/officeDocument/2006/relationships/slideLayout" Target="/ppt/slideLayouts/slideLayout6.xml" Id="R0f02847910a941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0093e742e94761"/>
    <p:sldLayoutId xmlns:r="http://schemas.openxmlformats.org/officeDocument/2006/relationships" id="2147483650" r:id="Ra50485a9e7484553"/>
    <p:sldLayoutId xmlns:r="http://schemas.openxmlformats.org/officeDocument/2006/relationships" id="2147483651" r:id="R7a0f4cec9f394586"/>
    <p:sldLayoutId xmlns:r="http://schemas.openxmlformats.org/officeDocument/2006/relationships" id="2147483652" r:id="R0fd786ca192c4eee"/>
    <p:sldLayoutId xmlns:r="http://schemas.openxmlformats.org/officeDocument/2006/relationships" id="2147483653" r:id="R9a3e395cbc0f49ef"/>
    <p:sldLayoutId xmlns:r="http://schemas.openxmlformats.org/officeDocument/2006/relationships" id="2147483654" r:id="R0f02847910a941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23bc206fff4660" /><Relationship Type="http://schemas.openxmlformats.org/officeDocument/2006/relationships/image" Target="/ppt/media/image.jpeg" Id="R8e1c72ec7fbe4209" /><Relationship Type="http://schemas.openxmlformats.org/officeDocument/2006/relationships/notesSlide" Target="/ppt/notesSlides/notesSlide1.xml" Id="R013bee909d544d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7b90f3907242ef" /><Relationship Type="http://schemas.openxmlformats.org/officeDocument/2006/relationships/image" Target="/ppt/media/image2.jpeg" Id="R532084964a6a4a2e" /><Relationship Type="http://schemas.openxmlformats.org/officeDocument/2006/relationships/notesSlide" Target="/ppt/notesSlides/notesSlide2.xml" Id="R26f9df9b818646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1f6f52e93e4fa9" /><Relationship Type="http://schemas.openxmlformats.org/officeDocument/2006/relationships/image" Target="/ppt/media/image3.jpeg" Id="R682c23508d234a6b" /><Relationship Type="http://schemas.openxmlformats.org/officeDocument/2006/relationships/notesSlide" Target="/ppt/notesSlides/notesSlide3.xml" Id="R1cf492e07b434b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4a4cc581014973" /><Relationship Type="http://schemas.openxmlformats.org/officeDocument/2006/relationships/image" Target="/ppt/media/image4.jpeg" Id="R1bfec362e5564eab" /><Relationship Type="http://schemas.openxmlformats.org/officeDocument/2006/relationships/chart" Target="/ppt/slides/charts/chart1.xml" Id="R630b543c0b204d02" /><Relationship Type="http://schemas.openxmlformats.org/officeDocument/2006/relationships/notesSlide" Target="/ppt/notesSlides/notesSlide4.xml" Id="Rf8440d2487d144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d4433acddb4c7f" /><Relationship Type="http://schemas.openxmlformats.org/officeDocument/2006/relationships/image" Target="/ppt/media/image5.jpeg" Id="R4757bbeb632144d1" /><Relationship Type="http://schemas.openxmlformats.org/officeDocument/2006/relationships/notesSlide" Target="/ppt/notesSlides/notesSlide5.xml" Id="Rf3a1c6c08e494c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db041dd1814b3c" /><Relationship Type="http://schemas.openxmlformats.org/officeDocument/2006/relationships/image" Target="/ppt/media/image6.jpeg" Id="R9ace137f129e4d75" /><Relationship Type="http://schemas.openxmlformats.org/officeDocument/2006/relationships/chart" Target="/ppt/slides/charts/chart2.xml" Id="R2e77a8c7b6624231" /><Relationship Type="http://schemas.openxmlformats.org/officeDocument/2006/relationships/notesSlide" Target="/ppt/notesSlides/notesSlide6.xml" Id="R47ab2b80bf614e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68098ebb3c4534" /><Relationship Type="http://schemas.openxmlformats.org/officeDocument/2006/relationships/image" Target="/ppt/media/image7.jpeg" Id="Rcea59ac60f604d57" /><Relationship Type="http://schemas.openxmlformats.org/officeDocument/2006/relationships/notesSlide" Target="/ppt/notesSlides/notesSlide7.xml" Id="R68cb6092c6c54a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ac210721854016" /><Relationship Type="http://schemas.openxmlformats.org/officeDocument/2006/relationships/image" Target="/ppt/media/image8.jpeg" Id="R0d9f147ebb06480c" /><Relationship Type="http://schemas.openxmlformats.org/officeDocument/2006/relationships/chart" Target="/ppt/slides/charts/chart3.xml" Id="R6293072183024868" /><Relationship Type="http://schemas.openxmlformats.org/officeDocument/2006/relationships/notesSlide" Target="/ppt/notesSlides/notesSlide8.xml" Id="R5898d21b7edf40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6ce31490404623" /><Relationship Type="http://schemas.openxmlformats.org/officeDocument/2006/relationships/image" Target="/ppt/media/image9.jpeg" Id="R14e72263401c4dd4" /><Relationship Type="http://schemas.openxmlformats.org/officeDocument/2006/relationships/notesSlide" Target="/ppt/notesSlides/notesSlide9.xml" Id="Rfc2e99b9fea1463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55420e3a984e09" /><Relationship Type="http://schemas.openxmlformats.org/officeDocument/2006/relationships/image" Target="/ppt/media/image10.jpeg" Id="R1f7d74c7c1fc4619" /><Relationship Type="http://schemas.openxmlformats.org/officeDocument/2006/relationships/chart" Target="/ppt/slides/charts/chart4.xml" Id="Re5f0cea33a774b34" /><Relationship Type="http://schemas.openxmlformats.org/officeDocument/2006/relationships/notesSlide" Target="/ppt/notesSlides/notesSlide10.xml" Id="R00a1a607daca43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4d43f912744e2b" /><Relationship Type="http://schemas.openxmlformats.org/officeDocument/2006/relationships/image" Target="/ppt/media/image11.jpeg" Id="Re80e6ad307404958" /><Relationship Type="http://schemas.openxmlformats.org/officeDocument/2006/relationships/notesSlide" Target="/ppt/notesSlides/notesSlide11.xml" Id="R3f87360906984f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23b8da507a4ea4" /><Relationship Type="http://schemas.openxmlformats.org/officeDocument/2006/relationships/image" Target="/ppt/media/image12.jpeg" Id="R26b9dc6b9e834630" /><Relationship Type="http://schemas.openxmlformats.org/officeDocument/2006/relationships/chart" Target="/ppt/slides/charts/chart5.xml" Id="R34da9b61036e41e9" /><Relationship Type="http://schemas.openxmlformats.org/officeDocument/2006/relationships/notesSlide" Target="/ppt/notesSlides/notesSlide12.xml" Id="Re3affe085dd840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175164eae0404d" /><Relationship Type="http://schemas.openxmlformats.org/officeDocument/2006/relationships/image" Target="/ppt/media/image13.jpeg" Id="Rdab184fdd7914537" /><Relationship Type="http://schemas.openxmlformats.org/officeDocument/2006/relationships/notesSlide" Target="/ppt/notesSlides/notesSlide13.xml" Id="Rb31e32b2d6e04dd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0f616ab34c4d7a" /><Relationship Type="http://schemas.openxmlformats.org/officeDocument/2006/relationships/image" Target="/ppt/media/image14.jpeg" Id="R0427de1000c24b0c" /><Relationship Type="http://schemas.openxmlformats.org/officeDocument/2006/relationships/notesSlide" Target="/ppt/notesSlides/notesSlide14.xml" Id="Rbe6cf72a27b5401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d3a6252f6444d3" /><Relationship Type="http://schemas.openxmlformats.org/officeDocument/2006/relationships/image" Target="/ppt/media/image15.jpeg" Id="R51e2046302004bba" /><Relationship Type="http://schemas.openxmlformats.org/officeDocument/2006/relationships/notesSlide" Target="/ppt/notesSlides/notesSlide15.xml" Id="R9edd7d2e0c1b4f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69b42dc5b44318" /><Relationship Type="http://schemas.openxmlformats.org/officeDocument/2006/relationships/image" Target="/ppt/media/image16.jpeg" Id="R1d4b50e1c83c45d6" /><Relationship Type="http://schemas.openxmlformats.org/officeDocument/2006/relationships/notesSlide" Target="/ppt/notesSlides/notesSlide16.xml" Id="Ra561eecdbc5a4f1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5afd474ddf407f" /><Relationship Type="http://schemas.openxmlformats.org/officeDocument/2006/relationships/image" Target="/ppt/media/image17.jpeg" Id="Rff7f3ae94012453d" /><Relationship Type="http://schemas.openxmlformats.org/officeDocument/2006/relationships/notesSlide" Target="/ppt/notesSlides/notesSlide17.xml" Id="R08f7f0832b2549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c14e34e6b64324" /><Relationship Type="http://schemas.openxmlformats.org/officeDocument/2006/relationships/image" Target="/ppt/media/image18.jpeg" Id="R29240f8361dd42cf" /><Relationship Type="http://schemas.openxmlformats.org/officeDocument/2006/relationships/notesSlide" Target="/ppt/notesSlides/notesSlide18.xml" Id="R36f25480ecae41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59c5c7eeed4bdb" /><Relationship Type="http://schemas.openxmlformats.org/officeDocument/2006/relationships/image" Target="/ppt/media/image19.jpeg" Id="Rabf3767671284ab0" /><Relationship Type="http://schemas.openxmlformats.org/officeDocument/2006/relationships/chart" Target="/ppt/slides/charts/chart6.xml" Id="R58006d0001564917" /><Relationship Type="http://schemas.openxmlformats.org/officeDocument/2006/relationships/chart" Target="/ppt/slides/charts/chart7.xml" Id="R837e07994b89495b" /><Relationship Type="http://schemas.openxmlformats.org/officeDocument/2006/relationships/notesSlide" Target="/ppt/notesSlides/notesSlide19.xml" Id="R922244fe3f9c405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60b99153184777" /><Relationship Type="http://schemas.openxmlformats.org/officeDocument/2006/relationships/image" Target="/ppt/media/image20.jpeg" Id="R7fd0adda206f438f" /><Relationship Type="http://schemas.openxmlformats.org/officeDocument/2006/relationships/notesSlide" Target="/ppt/notesSlides/notesSlide20.xml" Id="R21a2ad19d7234d2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d87da5cbba4e5e" /><Relationship Type="http://schemas.openxmlformats.org/officeDocument/2006/relationships/image" Target="/ppt/media/image21.jpeg" Id="Rb9d852bfa78d4707" /><Relationship Type="http://schemas.openxmlformats.org/officeDocument/2006/relationships/notesSlide" Target="/ppt/notesSlides/notesSlide21.xml" Id="Rb732a3490a9b49f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fe52ce71fa4eda" /><Relationship Type="http://schemas.openxmlformats.org/officeDocument/2006/relationships/image" Target="/ppt/media/image22.jpeg" Id="R723eb4654c674644" /><Relationship Type="http://schemas.openxmlformats.org/officeDocument/2006/relationships/notesSlide" Target="/ppt/notesSlides/notesSlide22.xml" Id="R9f5f01ef9cff4df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72b1b982064ff9" /><Relationship Type="http://schemas.openxmlformats.org/officeDocument/2006/relationships/image" Target="/ppt/media/image23.jpeg" Id="R2ad76b93221c426b" /><Relationship Type="http://schemas.openxmlformats.org/officeDocument/2006/relationships/notesSlide" Target="/ppt/notesSlides/notesSlide23.xml" Id="Rc98bc46c5e2c4f7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d7ca304f784811" /><Relationship Type="http://schemas.openxmlformats.org/officeDocument/2006/relationships/image" Target="/ppt/media/image24.jpeg" Id="R599d8b9669ba44ea" /><Relationship Type="http://schemas.openxmlformats.org/officeDocument/2006/relationships/notesSlide" Target="/ppt/notesSlides/notesSlide24.xml" Id="Re10ba5ee3aff45f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294B78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Atendimento e pós-venda</c:v>
                </c:pt>
                <c:pt idx="1">
                  <c:v>Conflito de canais</c:v>
                </c:pt>
                <c:pt idx="2">
                  <c:v>Crédito e pagamento</c:v>
                </c:pt>
                <c:pt idx="3">
                  <c:v>Mix de produtos</c:v>
                </c:pt>
                <c:pt idx="4">
                  <c:v>Logística</c:v>
                </c:pt>
                <c:pt idx="5">
                  <c:v>Qualidade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23564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294B78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Vergalhões</c:v>
                </c:pt>
                <c:pt idx="1">
                  <c:v>Telas e malhas</c:v>
                </c:pt>
                <c:pt idx="2">
                  <c:v>Perfis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16</c:v>
                </c:pt>
                <c:pt idx="1">
                  <c:v>17</c:v>
                </c:pt>
                <c:pt idx="2">
                  <c:v>17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23564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294B78"/>
            </a:solidFill>
          </c:spPr>
          <c:invertIfNegative val="0"/>
          <c:cat>
            <c:strRef>
              <c:f>'Chart Data'!$A$2:$A$7</c:f>
              <c:strCache>
                <c:ptCount val="6"/>
                <c:pt idx="0">
                  <c:v>Lambril baguetado</c:v>
                </c:pt>
                <c:pt idx="1">
                  <c:v>Arame galvanizado</c:v>
                </c:pt>
                <c:pt idx="2">
                  <c:v>Perfil Stanley</c:v>
                </c:pt>
                <c:pt idx="3">
                  <c:v>Lambril cartola</c:v>
                </c:pt>
                <c:pt idx="4">
                  <c:v>Vergalhão</c:v>
                </c:pt>
                <c:pt idx="5">
                  <c:v>Telha pré-pintada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23564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6EAFD5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ArcelorMittal</c:v>
                </c:pt>
                <c:pt idx="1">
                  <c:v>Gerdau</c:v>
                </c:pt>
                <c:pt idx="2">
                  <c:v>CSN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2850" b="1">
                  <a:solidFill>
                    <a:srgbClr val="FFFFFF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6EAFD5"/>
            </a:solidFill>
          </c:spPr>
          <c:invertIfNegative val="0"/>
          <c:cat>
            <c:strRef>
              <c:f>'Chart Data'!$A$2:$A$9</c:f>
              <c:strCache>
                <c:ptCount val="8"/>
                <c:pt idx="0">
                  <c:v>São Gonçalo do Amarante</c:v>
                </c:pt>
                <c:pt idx="1">
                  <c:v>Paracuru</c:v>
                </c:pt>
                <c:pt idx="2">
                  <c:v>João Pessoa</c:v>
                </c:pt>
                <c:pt idx="3">
                  <c:v>Caucaia</c:v>
                </c:pt>
                <c:pt idx="4">
                  <c:v>Campina Grande</c:v>
                </c:pt>
                <c:pt idx="5">
                  <c:v>Baraúna</c:v>
                </c:pt>
                <c:pt idx="6">
                  <c:v>Mossoró</c:v>
                </c:pt>
                <c:pt idx="7">
                  <c:v>Fortaleza</c:v>
                </c:pt>
              </c:strCache>
            </c:str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FFFFFF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294B78"/>
            </a:solidFill>
          </c:spPr>
          <c:invertIfNegative val="0"/>
          <c:cat>
            <c:strRef>
              <c:f>'Chart Data'!$A$2:$A$10</c:f>
              <c:strCache>
                <c:ptCount val="9"/>
                <c:pt idx="0">
                  <c:v>Móbiles</c:v>
                </c:pt>
                <c:pt idx="1">
                  <c:v>Display de mesa SINOBRAS</c:v>
                </c:pt>
                <c:pt idx="2">
                  <c:v>Display de mesa Aço Cearense</c:v>
                </c:pt>
                <c:pt idx="3">
                  <c:v>Cartaz A4 SINOBRAS</c:v>
                </c:pt>
                <c:pt idx="4">
                  <c:v>Cartaz A4 Aço Cearense</c:v>
                </c:pt>
                <c:pt idx="5">
                  <c:v>Cartaz A3 SINOBRAS</c:v>
                </c:pt>
                <c:pt idx="6">
                  <c:v>Cartaz A3 Aço Cearense</c:v>
                </c:pt>
                <c:pt idx="7">
                  <c:v>Banner SINOBRAS</c:v>
                </c:pt>
                <c:pt idx="8">
                  <c:v>Banner Aço Cearense</c:v>
                </c:pt>
              </c:strCache>
            </c:strRef>
          </c:cat>
          <c:val>
            <c:numRef>
              <c:f>'Chart Data'!$B$2:$B$10</c:f>
              <c:numCache>
                <c:formatCode>General</c:formatCode>
                <c:ptCount val="9"/>
                <c:pt idx="0">
                  <c:v>1</c:v>
                </c:pt>
                <c:pt idx="1">
                  <c:v>14</c:v>
                </c:pt>
                <c:pt idx="2">
                  <c:v>11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  <c:pt idx="7">
                  <c:v>8</c:v>
                </c:pt>
                <c:pt idx="8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23564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Lojas</c:v>
          </c:tx>
          <c:spPr>
            <a:solidFill xmlns:a="http://schemas.openxmlformats.org/drawingml/2006/main">
              <a:srgbClr val="294B78"/>
            </a:solidFill>
          </c:spPr>
          <c:invertIfNegative val="0"/>
          <c:cat>
            <c:strRef>
              <c:f>'Chart Data'!$A$2:$A$9</c:f>
              <c:strCache>
                <c:ptCount val="8"/>
                <c:pt idx="0">
                  <c:v>Calendário 2027</c:v>
                </c:pt>
                <c:pt idx="1">
                  <c:v>Expositor Tubos e Metalons</c:v>
                </c:pt>
                <c:pt idx="2">
                  <c:v>Expositor Vergalhões</c:v>
                </c:pt>
                <c:pt idx="3">
                  <c:v>Expositor Perfis</c:v>
                </c:pt>
                <c:pt idx="4">
                  <c:v>Expositor Treliça</c:v>
                </c:pt>
                <c:pt idx="5">
                  <c:v>Expositor Telas e Malhas</c:v>
                </c:pt>
                <c:pt idx="6">
                  <c:v>Adesivo de parede</c:v>
                </c:pt>
                <c:pt idx="7">
                  <c:v>Adesivos de chão</c:v>
                </c:pt>
              </c:strCache>
            </c:strRef>
          </c:cat>
          <c:val>
            <c:numRef>
              <c:f>'Chart Data'!$B$2:$B$9</c:f>
              <c:numCache>
                <c:formatCode>General</c:formatCode>
                <c:ptCount val="8"/>
                <c:pt idx="0">
                  <c:v>6</c:v>
                </c:pt>
                <c:pt idx="1">
                  <c:v>20</c:v>
                </c:pt>
                <c:pt idx="2">
                  <c:v>16</c:v>
                </c:pt>
                <c:pt idx="3">
                  <c:v>17</c:v>
                </c:pt>
                <c:pt idx="4">
                  <c:v>15</c:v>
                </c:pt>
                <c:pt idx="5">
                  <c:v>17</c:v>
                </c:pt>
                <c:pt idx="6">
                  <c:v>0</c:v>
                </c:pt>
                <c:pt idx="7">
                  <c:v>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223564"/>
                  </a:solidFill>
                  <a:latin typeface="Manrope"/>
                  <a:ea typeface="Manrope"/>
                  <a:cs typeface="Manrop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nrope"/>
                <a:ea typeface="Manrope"/>
                <a:cs typeface="Manrope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B39A8E-71C4-4866-A049-018535E060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1c72ec7fbe4209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B42FF-1A8C-4245-95A7-57EC0626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0821" y="6152214"/>
            <a:ext cx="152305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Foto: Aço Cearense · 15/10/2026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1F618-D20D-4AAD-8456-93254FCD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251927"/>
            <a:ext cx="273437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OUTUBRO 2026 · RESULTADO PARCIAL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D9668-0CA1-4FC5-BB7E-951F2597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477899"/>
            <a:ext cx="4366076" cy="906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1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1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Resultados da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4BA82-78B0-43D1-9DF1-7EB3659A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090485"/>
            <a:ext cx="2763197" cy="1093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1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15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2ª onda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B991C4-79A8-4737-AA73-889870B5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225126"/>
            <a:ext cx="2145019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Presença nas lojas.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6012F-6518-4B5C-AC89-63BC6197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522376"/>
            <a:ext cx="4319398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Escuta que orienta os próximos passos.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7E60CC-4F4E-4986-B0EF-443680CE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042789"/>
            <a:ext cx="810843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87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73F11C-D1B3-4651-A0D1-4AF8F777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804316"/>
            <a:ext cx="115436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visitas encerradas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EA25A-1A08-4E74-8EE4-BDD18F4D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4913" y="4042789"/>
            <a:ext cx="691239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87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FBBBB-974C-4CC4-9EDF-C1095B31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4913" y="4804316"/>
            <a:ext cx="1237168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cidades alcançadas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48C928-BEAF-4D39-835D-D90B9635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5455" y="4042789"/>
            <a:ext cx="436337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87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B3AD5-2D51-4D8C-AA6E-6F9418D1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5455" y="4804316"/>
            <a:ext cx="568253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estados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4AF631-F997-4402-A6E2-EBC4A1F9A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182801"/>
            <a:ext cx="228545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Extração de 19/10, às 11h29. Onda em andamento.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9E6A1-12E8-4B0B-AF16-4477AFBB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65059"/>
            <a:ext cx="9411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433AAB-F14E-47A7-A58C-F74775B8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2301" y="5765059"/>
            <a:ext cx="76348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C4B17B-9A65-4B38-8E5B-12244F01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783" y="5765059"/>
            <a:ext cx="121565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056A2B-2D24-46BD-92D5-229A1297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6012655"/>
            <a:ext cx="568888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29 visitas encerradas na extração. Cobertura de 15 cidades inclui Maracanaú, confirmada pela equipe, e Patos, com envio de material de PDV.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77A019-17FB-40D4-A9F4-232995C5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814229-4DD6-4FF7-8609-EC26C08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0982286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7DD2B45-0234-41D9-A1E9-6FE18071B3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084964a6a4a2e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CF190E-67C4-48D8-ACFB-A5C41FDE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049644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01 · Presença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B50A6-41B8-4654-83C1-8CDBC421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89741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 Blitz alcançou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2628DA-7D2D-4339-A60A-0B298E65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9360" y="1185717"/>
            <a:ext cx="197567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15 cidades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603579-12FA-42C1-901B-50357CE8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92" y="4963958"/>
            <a:ext cx="245904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C6D8C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C6D8C"/>
                </a:solidFill>
                <a:latin typeface="Manrope"/>
                <a:ea typeface="Manrope"/>
                <a:cs typeface="Manrope"/>
              </a:rPr>
              <a:t>CEARÁ · RIO GRANDE DO NORTE · PARAÍBA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F6EEF-774E-4F36-A595-E650CACC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1851487"/>
            <a:ext cx="132605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Cidade / cobertura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F66F0-604A-4AAF-B4B5-AB1548C6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0773" y="1851487"/>
            <a:ext cx="87930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Lojas / ação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33A94-DD82-4DAB-B1BB-AC98D5AF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2186284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3A710-FF8F-4A7F-BA60-7D376788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2157557"/>
            <a:ext cx="67486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Fortaleza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36CA4-55F4-4142-BAE3-2869C356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8072" y="2199814"/>
            <a:ext cx="20660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4C354-9422-4C0B-88E5-E0207CFC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45936" y="2143569"/>
            <a:ext cx="18414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2217ED-7DB7-46AD-A540-1C5AE5A5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2392479"/>
            <a:ext cx="19861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FAC0B-BB95-4283-ACBB-78A7D425C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2363752"/>
            <a:ext cx="60464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Caucaia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8A9603-44BB-4278-9E92-5C01F44F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851" y="2406008"/>
            <a:ext cx="20660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15BFC7-45ED-41AB-8DA7-276AA634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266" y="2349763"/>
            <a:ext cx="17981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BA404-E412-4847-AA07-BB4E8377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2598673"/>
            <a:ext cx="19726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E12240-AA0D-4EAC-9E06-2B1F7FA7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2569947"/>
            <a:ext cx="689345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Pacatuba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9BFF8-4638-4B96-A131-1990BBD5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2549" y="2612203"/>
            <a:ext cx="20660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CA1EE3-D0E6-404E-A03B-A443B7BF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2555958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0B418A-23CF-45F1-A862-045ACD19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2804868"/>
            <a:ext cx="20010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413964-48C5-436E-AAAC-59B5149B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2776141"/>
            <a:ext cx="170245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São Gonçalo do Amarante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5803ED-7B5A-4739-B1ED-A31F2065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5662" y="2818398"/>
            <a:ext cx="20660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B93C33-2545-4DD9-A28B-3D1D834F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2762152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8B7DF4-BE9F-4007-9959-2042A08F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3011062"/>
            <a:ext cx="19875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8B8549-F313-4D9E-8146-8E17DCE6F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2982336"/>
            <a:ext cx="658091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Paracuru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E97DF4-8773-4FB1-A4DE-5EF3FDBD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1295" y="3024592"/>
            <a:ext cx="20660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2DA2C6-2CA6-4C2A-84B2-E14BF9BF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2968347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E1E71C-F2C3-471A-AFE1-7B6342F8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3217257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850984-6B2E-434B-A861-2D37467A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3188531"/>
            <a:ext cx="637255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Mossoró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AF5A2E-7206-4D77-B3FE-FFBE7C06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0459" y="3230787"/>
            <a:ext cx="20984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99D3111-5DE0-4B51-8E3F-986A1D8A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266" y="3174542"/>
            <a:ext cx="17981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AE80E1D-6AE8-4FEB-8783-EC4EA07C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3423451"/>
            <a:ext cx="1929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9BD307-AC2D-4F03-9EA1-B735EC79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3394725"/>
            <a:ext cx="61154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Baraúna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BABEAF8-BF1E-47A6-8E0E-FAF7B2559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4752" y="3436981"/>
            <a:ext cx="20984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9AB0DA1-3A30-45CC-BD10-34067624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3380736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18D2A4-82B1-4BB1-8E8A-72CDAA31E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3629646"/>
            <a:ext cx="19970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CAB7DF2-3F2B-4B19-BE74-F2B70564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3600920"/>
            <a:ext cx="1006484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Pau dos Ferros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65351E6-8BED-433E-A158-2E1FF414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9687" y="3643176"/>
            <a:ext cx="20984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3755F18-FB39-43A1-874A-803F02D0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3586931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5E743A5-CC7A-4974-BB35-C966D0C5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3835841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4C1AED6-3BF0-434B-A3CC-DE5B2E22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3807114"/>
            <a:ext cx="385194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Patu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42AEBE6-CC08-4627-815C-4F004E25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8398" y="3849371"/>
            <a:ext cx="20984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7D21B97-61B9-4EDD-99E1-C9612FB8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3793126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7415F4F-D759-4F0D-9056-0524E41E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4042035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9F2953C-FED9-4DE3-A518-B82F9A10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4013309"/>
            <a:ext cx="45284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Caicó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2F038B8-1171-42CA-8FEB-F2BD8468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6047" y="4055565"/>
            <a:ext cx="20984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101DEC6-0F44-4387-B7F6-F6DE102E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3999320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0B75E26-19E8-4DEA-B093-9FF5023A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4248230"/>
            <a:ext cx="16492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0229D10-6551-4C34-9D0D-42F868A6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4219503"/>
            <a:ext cx="1134070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Campina Grande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88DC844-CF3A-46E3-BED2-8E07C6BC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7274" y="4261760"/>
            <a:ext cx="201189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FF683C7-3A07-4331-9F2E-CC7CE630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266" y="4205515"/>
            <a:ext cx="17981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C2DAE58-583E-41FE-9B36-45455EC64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4454425"/>
            <a:ext cx="17967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C91E656-9322-4046-A046-8B6360FA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4425698"/>
            <a:ext cx="599912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Solânea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D0CE7FA-A9F2-4FED-9494-14239C55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3116" y="4467954"/>
            <a:ext cx="20118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4879A9F-777D-4DEA-8F1F-FFB5C723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50266" y="4411709"/>
            <a:ext cx="17981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D96F999-170A-4C93-86A8-E9CD8DFD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4660619"/>
            <a:ext cx="17832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F228328-CEDF-4AF7-96F7-28081EC5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4631893"/>
            <a:ext cx="877409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João Pessoa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860155F-3047-44E4-BF25-E66F47C1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0613" y="4674149"/>
            <a:ext cx="201189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C6DFDEF-9932-4594-B5EA-45F535BD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9883" y="4617904"/>
            <a:ext cx="16019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445D6CB-4B91-41FD-983C-8933B6A1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4945557"/>
            <a:ext cx="18116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E25F04B-4F13-4F1A-BBF8-3A32C497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4859870"/>
            <a:ext cx="79095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Maracanaú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955D466D-87C7-45EF-B7FF-CC08C711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5043837"/>
            <a:ext cx="119752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00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CE · CONFIRMADA PELA EQUIPE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5A68AC3-D6AE-40CF-B259-23D08BF4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4846" y="4928183"/>
            <a:ext cx="41523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Visita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1A1D818-63DE-4CA4-B4C7-472C0099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589" y="5300715"/>
            <a:ext cx="17994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B9747DC1-0177-49C9-ABBE-76177E73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5215028"/>
            <a:ext cx="451490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Patos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A3C2AC1-E961-48D5-9DD2-0797725B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2281" y="5398995"/>
            <a:ext cx="1193872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defPPr>
            <a:lvl1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00" b="0">
                <a:solidFill>
                  <a:srgbClr val="698399"/>
                </a:solidFill>
                <a:latin typeface="Manrope"/>
                <a:ea typeface="Manrope"/>
                <a:cs typeface="Manrope"/>
              </a:defRPr>
            </a:pPr>
            <a:r>
              <a:rPr sz="600" b="0">
                <a:solidFill>
                  <a:srgbClr val="698399"/>
                </a:solidFill>
                <a:latin typeface="Manrope"/>
                <a:ea typeface="Manrope"/>
                <a:cs typeface="Manrope"/>
              </a:rPr>
              <a:t>PB · MATERIAL DE PDV ENVIADO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146DA8C-7BC8-4C55-BC7D-2C4337FA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4182" y="5283341"/>
            <a:ext cx="405895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Envio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550EDB2-DC5B-421E-BA93-3E892664A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D593BCE-504D-4C88-B5F4-6B91F1CF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C33B806-B204-4628-BB48-EF2DD7BE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9C6B9290-0BC5-453A-826B-6B774882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811843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 em 13 cidades no portal. Maracanaú e envio de PDV a Patos: confirmação da equipe em 19/10. Animação: sequência ilustrativa do portal. Cartografia: IBGE.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82C7AEB-663C-49CC-A221-14C3489C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54A0324-F680-42A9-96D0-AF82AAF9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4964757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2D117B0-62AE-46F8-B9E4-752516B52C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2c23508d234a6b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9BD03D-99B5-4A91-9710-208F5C7E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895945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02 · Escuta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8251AE-067A-4DE7-819A-17D4B747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80758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O que ficou nas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5A45B-86BF-43EF-A298-A2FF2A80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9539" y="1185717"/>
            <a:ext cx="196234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conversas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02645-3ED0-4D74-83E1-AD237D3F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719745"/>
            <a:ext cx="4923911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Tamanho proporcional à recorrência. Uma contagem por loja e tema.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79F36-24A1-4353-A077-C82B438A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4387" y="2306125"/>
            <a:ext cx="2216457" cy="10401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5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Preço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0C4B7-C616-486F-B1F3-7F6289620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0843" y="2239024"/>
            <a:ext cx="945600" cy="1123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318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318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589530-5061-415B-9C13-948C5190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2058" y="2567422"/>
            <a:ext cx="2296418" cy="680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8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Logística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8C9E6-B190-4B30-89BD-68EC32A1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8476" y="2525173"/>
            <a:ext cx="604919" cy="734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131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25B92-18E1-4E70-A7C9-89EF4C02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9009" y="2567422"/>
            <a:ext cx="2528995" cy="680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8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8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Qualidade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D9C0ED-6AB7-4704-9759-B41E9CFD1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004" y="2525173"/>
            <a:ext cx="554859" cy="7344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131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131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85CB43-FD6F-4654-87C5-676E5F5F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375" y="3578398"/>
            <a:ext cx="2858041" cy="4933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Mix de produtos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775EC-248C-48FB-80C3-87F472BE4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1416" y="3544970"/>
            <a:ext cx="512375" cy="5328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997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24907-D5E3-4261-AA56-2AF250FF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9405" y="3578398"/>
            <a:ext cx="2348372" cy="4933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Atendimento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722DEE-C226-4683-AEAC-6B558907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7777" y="3544970"/>
            <a:ext cx="512375" cy="5328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99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997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18DFF-28FB-4AD7-8724-46694EC3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5767" y="3671570"/>
            <a:ext cx="1366242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Vergalhão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AA74C3-04B7-4965-A783-943C26C7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2009" y="3654684"/>
            <a:ext cx="265320" cy="388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187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7DEBE-AE9D-4C8C-AF91-39788966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2943" y="3671570"/>
            <a:ext cx="1515476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Fidelização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5C38F-97A4-4314-94E4-7519B732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8420" y="3654684"/>
            <a:ext cx="265320" cy="388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187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9A0854-FEA0-46B7-9568-1291060B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761" y="4297460"/>
            <a:ext cx="2334843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Telha pré-pintada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5DD90-5D09-458C-AF80-35565F3D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7603" y="4280574"/>
            <a:ext cx="243402" cy="3888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87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187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7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9FDFE3-EA55-4A21-9139-4183A2E52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6620" y="4373106"/>
            <a:ext cx="701521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Arame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40CCD7-56CE-4F45-9DEF-C85277DA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8141" y="4355954"/>
            <a:ext cx="223242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0C999F-C130-4488-AC20-5DB923A9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6998" y="4373106"/>
            <a:ext cx="583813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Telas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02F744-9B67-49FC-ADA6-3906C950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0811" y="4355954"/>
            <a:ext cx="223242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8F29FE-9006-4917-90E2-84A2E6F2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9668" y="4373106"/>
            <a:ext cx="66282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Tubos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674FE2-FB3E-4218-8754-CF072373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2494" y="4355954"/>
            <a:ext cx="220536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DC33EB-98AD-4878-9E67-99BE5462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8644" y="4373106"/>
            <a:ext cx="149667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Lambril cartola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138B0D-2AB8-4139-BA18-4C9D6A8C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5314" y="4355954"/>
            <a:ext cx="220537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DC0EDC-1C33-4082-8456-C04AC88A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1465" y="4373106"/>
            <a:ext cx="2062351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Crédito e pagamento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4B0493-7B60-427D-AB7B-FE170279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3817" y="4355954"/>
            <a:ext cx="220537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0E5143-D144-4CC1-8584-9323C8D3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4470" y="4895087"/>
            <a:ext cx="1362319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Perfil Stanley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B25D9A-AAE4-40CF-A759-A3EA84C0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788" y="4877935"/>
            <a:ext cx="214989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6676BE7-E739-44BB-9D51-1538157C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392" y="4895087"/>
            <a:ext cx="179229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Conflito de canais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744DC62-ED37-40D0-A4A8-9F18C40F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9688" y="4877935"/>
            <a:ext cx="214989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6D88B1E-FFA6-42D2-8D52-9AB333DC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0292" y="4895087"/>
            <a:ext cx="727364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C8D4E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C8D4E3"/>
                </a:solidFill>
                <a:latin typeface="Manrope"/>
                <a:ea typeface="Manrope"/>
                <a:cs typeface="Manrope"/>
              </a:rPr>
              <a:t>Treliça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6D74773-A915-498E-B8CC-1E473E76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656" y="4877935"/>
            <a:ext cx="214989" cy="2880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2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62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0E3B16C-E1CB-4893-A04F-CDD1BE4B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4317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EA1A8CE-6951-47AF-9C6D-0D4DB1A8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3342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F30D47D-BB45-4707-A259-C4999411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5509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2B24FBE-EC68-4492-8B63-8323E9B8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12808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Mapa geral: inclui elogios, problemas e interesses. Temas podem coexistir e não se somam.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17A85AB-C1F4-4BA1-B674-B82DF114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AA0E377-739A-4FD5-B32A-DF967C77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0009121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A5A6F5-7D91-4D0F-9F76-64B63135D9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ec362e5564eab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A192D-EA23-4FAA-A255-4F5AC54A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895945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02 · Escuta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25797B-4BCE-4B87-A42C-B2C5C73B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392299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Preço é a dor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014FC-8E82-40D3-921F-DACDB6D8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4249" y="1185717"/>
            <a:ext cx="290731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mais recorrente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F8D8B9-5078-473B-BC20-0233B283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023564"/>
            <a:ext cx="1538883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4D721-E334-4315-821B-C6E3ED94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753318"/>
            <a:ext cx="1951678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lojas citaram preço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DFAB7-AA1E-4035-A1FB-10AA2D05B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025673"/>
            <a:ext cx="1013519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como dor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50ADA-6804-4486-9A17-37F41869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506916"/>
            <a:ext cx="181908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“Cliente quer preço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52773-29E9-4D50-AE79-793FB6854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754512"/>
            <a:ext cx="1732089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mais competitivo.”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E9617-959E-47E8-BC56-4430C313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113598"/>
            <a:ext cx="189404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58738C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58738C"/>
                </a:solidFill>
                <a:latin typeface="Manrope"/>
                <a:ea typeface="Manrope"/>
                <a:cs typeface="Manrope"/>
              </a:rPr>
              <a:t>AÇO PAUFERRENSE · PAU DOS FERROS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08F3BB-4893-4649-BE23-3B8C9807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2391" y="5020255"/>
            <a:ext cx="2836393" cy="1472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Contagem por loja, excluindo menções apenas positivas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4DCFE-9C00-474F-94EA-5DBB8820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4AEB4-A2F2-4FFC-8C7D-290A8CF5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F95675-9F76-41E7-8492-8DC01A28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1AAC67-C31B-4DE0-8BFC-2C9E49DA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45686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Classificação temática Miner dos registros do portal. Não representa frequência bruta de palavras.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A7464-2523-49FE-8D4A-89EC79CA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C011A-980B-4EEB-AD6A-41008DF3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A3BB019C-656E-4975-809D-65866E1F7849}"/>
              </a:ext>
            </a:extLst>
          </p:cNvPr>
          <p:cNvGraphicFramePr/>
          <p:nvPr/>
        </p:nvGraphicFramePr>
        <p:xfrm>
          <a:off xmlns:a="http://schemas.openxmlformats.org/drawingml/2006/main" x="5620967" y="2341202"/>
          <a:ext xmlns:a="http://schemas.openxmlformats.org/drawingml/2006/main" cx="6113724" cy="24471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30b543c0b204d02"/>
          </a:graphicData>
        </a:graphic>
      </p:graphicFrame>
    </p:spTree>
    <p:extLst>
      <p:ext uri="{BB962C8B-B14F-4D97-AF65-F5344CB8AC3E}">
        <p14:creationId xmlns:p14="http://schemas.microsoft.com/office/powerpoint/2010/main" val="19686528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EFCC31E-A17E-4973-9A01-8B4D5E99B0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7bbeb632144d1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FA56B-777A-44F7-A646-538F0BDB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895945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02 · Escuta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23962-89B9-4AB8-8784-3F7FFF6A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43411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Cinco temas,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C52E1-A514-41F4-B51C-F950C6C3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064" y="1185717"/>
            <a:ext cx="298856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casos concretos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1FA32-0170-4DB0-9B96-99305026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870260"/>
            <a:ext cx="535511" cy="586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0DF53-544A-45A3-A45F-8F3B1F34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407903"/>
            <a:ext cx="33202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lojas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CAD742-13E3-41B3-BCC8-5EBE854A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067" y="2107618"/>
            <a:ext cx="666344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Preço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59474D-D7AC-46C3-AF28-FD8625BC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2032703"/>
            <a:ext cx="3154074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“Cliente quer preço mais competitivo.”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9C46D-E503-47AC-8646-61DFFED2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2329565"/>
            <a:ext cx="1024614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AÇO PAUFERRENSE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768927-0ACE-491E-B6A9-EEEE6805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0574" y="2329565"/>
            <a:ext cx="82545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· Pau dos Ferros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E79EE-E250-4639-B9FE-01CEEF6C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624818"/>
            <a:ext cx="554588" cy="586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D08347-8014-4C57-BB33-58355F17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162461"/>
            <a:ext cx="33202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lojas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FF1871-3D03-413B-AA6D-EF29CDE1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067" y="2862177"/>
            <a:ext cx="1097404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Qualidade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7681E-60C4-40F7-AAC4-3AADE060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2787262"/>
            <a:ext cx="5633956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“Tiveram problemas com um carregamento de tubos, o tubo se abriu.”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39944-A4D6-44A9-AF48-AEE02947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3084123"/>
            <a:ext cx="9595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BRASIL CADEIRAS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33A90F-6FF1-4ED8-AE28-8D385591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496" y="3084123"/>
            <a:ext cx="52049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· Caucaia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83A8B-8B05-444D-9252-114E9348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379377"/>
            <a:ext cx="554588" cy="586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4B610-AC81-474A-B8CF-A5818E15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917020"/>
            <a:ext cx="33202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lojas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64640F-EC6B-4E83-A5CD-1D2B132A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067" y="3616736"/>
            <a:ext cx="1001613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Logística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6CA571-B324-4E81-BC57-AEF01A86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3541820"/>
            <a:ext cx="5712158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“Tem um pouco de demora na separação do material pois compra FOB.”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97AA1-832E-412A-B4FD-70A3D5AA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3838682"/>
            <a:ext cx="68285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CONSTRUIR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34CBDB-2B8A-4E63-B3B9-5E4BCBB5C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8811" y="3838682"/>
            <a:ext cx="52495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· Baraúna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478914-CEB8-4C54-9ACD-8E359774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133935"/>
            <a:ext cx="554588" cy="586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B6DCC7-C66E-4924-92FF-0181CE1A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671578"/>
            <a:ext cx="33202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lojas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CD5479-173B-473C-AF0E-A5FE7DE51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067" y="4371294"/>
            <a:ext cx="1663357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Mix de produtos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121929-D085-470E-881F-E2EE1A50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4296379"/>
            <a:ext cx="4582012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“Cliente sente falta de alguns produtos para fechar mix.”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BFD217-7F07-459A-951F-8A7A5F5D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4593241"/>
            <a:ext cx="64009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CG METAIS 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6FB87B-005C-4221-B520-525B7F131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6057" y="4593241"/>
            <a:ext cx="35935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· Patu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52EEF2-A87A-4102-B4DE-C2B86DC9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888494"/>
            <a:ext cx="350423" cy="586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33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20EB75-EA05-4BA5-A269-AE8AEB6E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426137"/>
            <a:ext cx="332022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lojas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8D2A9C-DDB2-45CE-967A-4FF1B708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067" y="5125853"/>
            <a:ext cx="841014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Crédito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BC1B741-8DC8-44DB-A5D6-CF3BC5E6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5050937"/>
            <a:ext cx="2725584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“Cliente precisa de mais crédito.”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6759D6-6083-470D-BE18-952F3E46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210" y="5347799"/>
            <a:ext cx="9595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BRASIL CADEIRAS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3D2197A-AA70-4788-B7A9-E07EE7D9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496" y="5347799"/>
            <a:ext cx="52049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88B3D2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88B3D2"/>
                </a:solidFill>
                <a:latin typeface="Manrope"/>
                <a:ea typeface="Manrope"/>
                <a:cs typeface="Manrope"/>
              </a:rPr>
              <a:t>· Caucaia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741936-2D6C-420C-8771-7BE5CADA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14C999B-599E-4FF8-91F8-85F8B520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73CA0D8-DB0F-4BAC-8AF2-E467252A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85EC4EE-77CB-408B-B142-E00EB9E2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40842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Trechos escritos pela equipe no portal. Não são transcrições de áudio nem declarações gravadas.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A02CA94-3FD7-4F9A-9B8A-54B896E6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FE5621E-E94F-4216-B7E0-1380FF57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2133350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DEE81B-2EF9-408B-BF40-DEBCA91B00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e137f129e4d75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5F245-8439-45AD-922F-AAB9800B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08089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03 · Execução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30FD5-D1EE-47C0-B08B-763CA1C29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86102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 execução fica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D2C1C-DB62-46BE-BC78-A469807D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2974" y="1185717"/>
            <a:ext cx="300542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visível no balcão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876437-9FB7-42F6-9686-F745758E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615" y="2045505"/>
            <a:ext cx="44080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ANTES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8422A-37D2-42F7-9953-B4EBFA59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8172" y="2045505"/>
            <a:ext cx="48423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DEPOIS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056A45-17E3-4AC6-9EFE-B63FC9433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105" y="3539939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7F760-D118-4A96-B2D2-E1F687BF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291175"/>
            <a:ext cx="10854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Arraste para comparar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A25920-6C4E-4CFC-AB74-DACB4F7D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531670"/>
            <a:ext cx="256579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Aço Perimetral, Fortaleza · 05/10 · Fotos em ângulos diferentes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5601F-ACC0-4D6E-87BF-3F5E79B9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1788" y="2238566"/>
            <a:ext cx="1136641" cy="12268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6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77371-6912-44E2-A103-3156E806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1788" y="3337926"/>
            <a:ext cx="1887005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lojas com expositor 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965FFE-0432-4CCE-ADFD-0F3AA030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1788" y="3560762"/>
            <a:ext cx="2274364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tubos e metalons instalado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51043-AB1B-486A-A01B-F6E2E2E4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1788" y="4952266"/>
            <a:ext cx="223012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Instalação registrada por item e por loja.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51B3C-6E32-4478-A5D7-F370E7EB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D7750F-5824-4839-B377-4E4EB8F9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E2371D-C34D-4059-857C-478B83FF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45973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28 visitas com materiais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EFC51-8FE7-40D5-8FA5-B45382A3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28990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Fotos reais identificadas como antes e depois no portal. Sem edição do conteúdo das imagens.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AF47BB-EBF8-48D3-A28E-22A76CCA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85B9A6-E1C1-4F79-9292-2B6CE135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20" name="Chart">
            <a:extLst xmlns:a="http://schemas.openxmlformats.org/drawingml/2006/main">
              <a:ext uri="{FF2B5EF4-FFF2-40B4-BE49-F238E27FC236}">
                <a16:creationId xmlns:a16="http://schemas.microsoft.com/office/drawing/2014/main" id="{34335303-667C-4885-8602-27FBC2D91973}"/>
              </a:ext>
            </a:extLst>
          </p:cNvPr>
          <p:cNvGraphicFramePr/>
          <p:nvPr/>
        </p:nvGraphicFramePr>
        <p:xfrm>
          <a:off xmlns:a="http://schemas.openxmlformats.org/drawingml/2006/main" x="7421788" y="3996712"/>
          <a:ext xmlns:a="http://schemas.openxmlformats.org/drawingml/2006/main" cx="4312904" cy="838038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e77a8c7b6624231"/>
          </a:graphicData>
        </a:graphic>
      </p:graphicFrame>
    </p:spTree>
    <p:extLst>
      <p:ext uri="{BB962C8B-B14F-4D97-AF65-F5344CB8AC3E}">
        <p14:creationId xmlns:p14="http://schemas.microsoft.com/office/powerpoint/2010/main" val="4873703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019D8C-0471-4C90-9A07-74DFBFC74B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59ac60f604d57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A4D0E-20FD-49B3-ACAE-564B6DC2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56053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04 · Relacionamento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CFDD9F-E81B-4643-A524-34988E32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92760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 visita recebeu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7675E7-23E5-405B-8C6A-E07A34A9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9554" y="1185717"/>
            <a:ext cx="3621977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avaliações positivas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FAFD3D-2055-4E65-B6AB-FC10EEEF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914433"/>
            <a:ext cx="281231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05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9,93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57D54-6F11-48A3-96A3-238786E9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523122"/>
            <a:ext cx="2037186" cy="306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nota média da Blitz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E70EE-7121-478D-A153-31C1772C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136892"/>
            <a:ext cx="160870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34BDE-4E6B-44E4-BADE-0E258FA8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0195" y="4136892"/>
            <a:ext cx="203489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E4894-1E68-4070-A1B3-239BEBE4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202973"/>
            <a:ext cx="23163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BC53E9-4B0A-483C-AE25-5EF09985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554" y="5202973"/>
            <a:ext cx="590983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notas 10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7DCDB-06BA-45B9-9968-507007F5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4537" y="5202973"/>
            <a:ext cx="122716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43E2CD-2B9E-459C-9AD3-429BEC3D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0118" y="5202973"/>
            <a:ext cx="164387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A49B1-917F-4445-9595-DA88B0CD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9255" y="5202973"/>
            <a:ext cx="521169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 notas 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BFB94D-714C-46BD-A1FD-A3EE1675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5684" y="2222489"/>
            <a:ext cx="825725" cy="840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7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26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F9ACD9-4567-4880-96AF-BB6EEE4A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6159" y="2576195"/>
            <a:ext cx="49695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9BB4CE"/>
                </a:solidFill>
                <a:latin typeface="Manrope"/>
                <a:ea typeface="Manrope"/>
                <a:cs typeface="Manrope"/>
              </a:rPr>
              <a:t>/27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804D6-BB46-4C69-B315-4C370694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4934" y="2418234"/>
            <a:ext cx="2068034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Atendimento excelente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2CECC-7B78-4E90-B923-815A8C3C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5684" y="3311775"/>
            <a:ext cx="715457" cy="840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7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47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21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62E186-ACFF-48D7-A62F-580A7B8CF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891" y="3665482"/>
            <a:ext cx="496951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9BB4CE"/>
                </a:solidFill>
                <a:latin typeface="Manrope"/>
                <a:ea typeface="Manrope"/>
                <a:cs typeface="Manrope"/>
              </a:rPr>
              <a:t>/27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971B5A-A735-45B7-BEC1-6CD88864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4934" y="3507521"/>
            <a:ext cx="2323342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Querem visitas trimestrais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5E9FF-D879-44C2-8706-ABD02493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520" y="4427443"/>
            <a:ext cx="5613391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“Cliente feliz com atendimento, há 45 anos comprando com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2F72EC-8449-485F-97A1-C7B253AE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520" y="4707375"/>
            <a:ext cx="1612214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 aço cearense.”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CB1998-9DBF-41E8-B359-FDBADB795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520" y="5146746"/>
            <a:ext cx="260178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9BB4CE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9BB4CE"/>
                </a:solidFill>
                <a:latin typeface="Manrope"/>
                <a:ea typeface="Manrope"/>
                <a:cs typeface="Manrope"/>
              </a:rPr>
              <a:t>DOISM COMÉRCIO · MOSSORÓ · REGISTRO DA EQUIPE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7E9DA4-A0F0-4AA8-976B-6FBC990B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9066FE-CB72-4B39-A13F-4EE9AB6D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9D5F3A-DBDF-4239-A764-636897D2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56513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27 respostas por pergunta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0811B1-C25D-4464-91C4-9B38FF5B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60244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A pergunta mede avaliação da Blitz, não recomendação. Não apresentamos a nota como NPS clássico.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FB282F-1401-495D-B89C-21742C617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5E6BE8-5CDC-4EC1-8BD7-F77A31C5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2745744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2E3762-9C07-4B4E-BED7-9CD24951A7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9f147ebb06480c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19FEF-5EDE-4302-A4AD-B74DFD07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47082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05 · Oportunidades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4024A-28B6-4148-A456-7C34E202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80339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 escuta revela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74E74-D611-4FC1-8FD9-5FD28208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348" y="1185717"/>
            <a:ext cx="388772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demanda de produtos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269C1-87CB-4EC1-A585-8F4763E8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3788" y="2870461"/>
            <a:ext cx="1038549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6D6D6E-CB4B-4279-BD2A-C069BD41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3788" y="4058415"/>
            <a:ext cx="1685140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lojas solicitaram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B321E5-11EB-4211-B3E6-A9645854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3788" y="4330771"/>
            <a:ext cx="1872664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contato comercial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EAB2C-7123-4868-94F4-43F69591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3788" y="4952969"/>
            <a:ext cx="3238364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Telha pré-pintada e vergalhão aparecem em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57BBAF-CBD4-4EEE-80CB-5566EADD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6902" y="4952969"/>
            <a:ext cx="567442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7 lojas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33988-B3A8-40DF-A28F-DD90A50A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3788" y="5158622"/>
            <a:ext cx="45555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6FAA45-6095-4525-A30B-CF337759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4088" y="5158622"/>
            <a:ext cx="136516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9F46B5-B8CF-4F65-A297-880840F4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EB101D-51D5-4EA0-87F7-69B8002B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528D3-CB76-433A-880C-DD3E09CD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6F1E0-3D05-4778-A6F9-7DB1DC6F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47120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Interesses explícitos nos textos. Relatos apenas de defeito não entram como demanda de produto.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B62F25-86E4-48C5-A01E-A99B3DBD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278E53-8143-4E0B-9FF9-E291FCE4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18" name="Chart">
            <a:extLst xmlns:a="http://schemas.openxmlformats.org/drawingml/2006/main">
              <a:ext uri="{FF2B5EF4-FFF2-40B4-BE49-F238E27FC236}">
                <a16:creationId xmlns:a16="http://schemas.microsoft.com/office/drawing/2014/main" id="{C2221B98-D22A-47AB-8126-07F8B0A0F837}"/>
              </a:ext>
            </a:extLst>
          </p:cNvPr>
          <p:cNvGraphicFramePr/>
          <p:nvPr/>
        </p:nvGraphicFramePr>
        <p:xfrm>
          <a:off xmlns:a="http://schemas.openxmlformats.org/drawingml/2006/main" x="457173" y="2367314"/>
          <a:ext xmlns:a="http://schemas.openxmlformats.org/drawingml/2006/main" cx="6423692" cy="27806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293072183024868"/>
          </a:graphicData>
        </a:graphic>
      </p:graphicFrame>
    </p:spTree>
    <p:extLst>
      <p:ext uri="{BB962C8B-B14F-4D97-AF65-F5344CB8AC3E}">
        <p14:creationId xmlns:p14="http://schemas.microsoft.com/office/powerpoint/2010/main" val="1749021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5C42E3-F914-4D97-A8C9-32E8050746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72263401c4dd4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F12E3-BEB5-4634-84A3-5A9265FD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47082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05 · Oportunidades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434BA-8173-4694-BB3A-5E23B644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33698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Telha pré-pintada: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E2140-28E7-453B-A7C5-4CE96BED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8938" y="1185717"/>
            <a:ext cx="502443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acompanhamento comercial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648ECA-A5CA-44CB-94CB-620F2B28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823639"/>
            <a:ext cx="2794045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Clientes visitados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55C43-5C4C-44E2-82B2-8E3CC229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164997"/>
            <a:ext cx="2872653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no radar comercial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E7C6E-A1AA-45A0-AA53-E0243F16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734561"/>
            <a:ext cx="4609071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Levamos às visitas amostras de telha pré-pintada nas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F4AB87-0E5B-448F-B48D-0B363C52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997040"/>
            <a:ext cx="1868740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cores cinza e branco.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903DDD-407D-403E-AEFC-E0DF5791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383317"/>
            <a:ext cx="4558199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Esses clientes estão no radar para acompanhamento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C280DD-0B4F-4C60-A328-5A2A95A0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645795"/>
            <a:ext cx="4436431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comercial, avaliação de interesse e identificação 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E90482-65C9-4878-8BD6-7F4203AA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908274"/>
            <a:ext cx="2668488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oportunidades para o produto.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2D0704-661C-4E69-99B6-6BE34C23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408191"/>
            <a:ext cx="265631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Consultar produtos e códigos SAP 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0A093E-DE08-4C91-8BD7-7A2BE41A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3456" y="4198165"/>
            <a:ext cx="75117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Branco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672AE7-BB51-4D5C-803F-190DEE17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3456" y="4471281"/>
            <a:ext cx="59707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RAL 9003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5C5187-655D-48C5-9721-D8CFFE233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1325" y="4198165"/>
            <a:ext cx="62223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Cinza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87BDC-11A6-4F24-B437-44D1E9E5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1325" y="4471281"/>
            <a:ext cx="57948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RAL 7035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E3655-367F-4806-AF9C-4618613C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3993" y="4785024"/>
            <a:ext cx="252858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Imagem do perfil trapezoidal. Cores ilustrativas na tela.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B81B2-BD3E-40E4-8115-C0F51DC3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320058"/>
            <a:ext cx="406842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3F9DA2-7584-4BA9-9EBB-FC5839A6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57" y="5396829"/>
            <a:ext cx="1906353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Amostras apresentadas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38F7E1-C31D-4948-B776-A76693B7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641" y="5396829"/>
            <a:ext cx="258014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00E6B6-B978-4748-BE51-2DF3FD2FB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5851" y="5320058"/>
            <a:ext cx="448378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F62D16-5621-488E-AD89-B8020C9D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171" y="5396829"/>
            <a:ext cx="1347706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Avaliar interesse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EF1522-2525-4E3A-8F0A-48134564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209" y="5396829"/>
            <a:ext cx="258014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536D38-C399-4840-8D12-FAB5C563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418" y="5320058"/>
            <a:ext cx="444726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C0A0A9-2C8D-442C-864C-06AB5542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085" y="5396829"/>
            <a:ext cx="2188991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Desenvolver oportunidades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56849E-A05C-410F-B2F2-D5D1DC062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564018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Amostras e acompanhamento: informação da equipe. Imagem: catálogo Aço Cearense. Não representa pedidos confirmados.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908575-30DD-42EB-909D-71320CBF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893236-F7C0-4258-969D-C0AF8E0B6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20821273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68ACFC-0012-4FCA-B754-2735C4D68E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d74c7c1fc4619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07AA8E-9D62-479B-9536-28D3D114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47082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05 · Oportunidades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BB6EC-59B3-40F3-AA7B-C910F7CA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433825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Concorrentes presentes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FB7E0-3DEF-4EDA-8E09-1AD793BC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206" y="1185717"/>
            <a:ext cx="331089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no ponto de venda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B28FD-67BB-4AFE-B499-6910A581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6250" y="2428144"/>
            <a:ext cx="121525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8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787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9B17E-95C5-4778-9957-285A7DC8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6250" y="3676943"/>
            <a:ext cx="2012697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visitas com etapa 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0517E-0D98-4157-A261-CFDF2673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6250" y="3936851"/>
            <a:ext cx="2335249" cy="280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concorrência registrada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926043-11A9-4FFA-B833-FCCC3560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6250" y="4433707"/>
            <a:ext cx="1953707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Uma loja pode registrar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ADD036-BC22-452F-A3F5-0F8F648B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6250" y="4665067"/>
            <a:ext cx="1674316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mais de uma marca.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671390-FBF1-450A-8A77-6A206224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8090B-B8F2-46F9-9943-B48C489E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93117C-A66A-4AC2-B92C-304E79F7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53049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23 registros estruturados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A054B-E963-4849-BA76-4803C643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61948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Presença registrada por família de produto. Estes números não representam participação de mercado.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CCD748-F0AC-444C-89CE-6629F036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882AF0-6368-4D11-8570-C107F191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16" name="Chart">
            <a:extLst xmlns:a="http://schemas.openxmlformats.org/drawingml/2006/main">
              <a:ext uri="{FF2B5EF4-FFF2-40B4-BE49-F238E27FC236}">
                <a16:creationId xmlns:a16="http://schemas.microsoft.com/office/drawing/2014/main" id="{72A5BB53-F859-4850-B66D-DD453CE56262}"/>
              </a:ext>
            </a:extLst>
          </p:cNvPr>
          <p:cNvGraphicFramePr/>
          <p:nvPr/>
        </p:nvGraphicFramePr>
        <p:xfrm>
          <a:off xmlns:a="http://schemas.openxmlformats.org/drawingml/2006/main" x="457173" y="2090765"/>
          <a:ext xmlns:a="http://schemas.openxmlformats.org/drawingml/2006/main" cx="6507577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5f0cea33a774b34"/>
          </a:graphicData>
        </a:graphic>
      </p:graphicFrame>
    </p:spTree>
    <p:extLst>
      <p:ext uri="{BB962C8B-B14F-4D97-AF65-F5344CB8AC3E}">
        <p14:creationId xmlns:p14="http://schemas.microsoft.com/office/powerpoint/2010/main" val="1002557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8FB92C-02BD-4F2F-A831-41A0AA2545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e6ad307404958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F09F5-E839-42EF-BA3E-477535E0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66498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06 · Acompanhamento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B6D95-F549-49BD-93F5-9D411226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40296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Compras após a visita: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C38DC-4C21-489F-A8A5-6FD7DBC2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596" y="1185717"/>
            <a:ext cx="308152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resultado parcial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27883-B832-46D1-A318-E11764B5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247" y="1663273"/>
            <a:ext cx="1845739" cy="149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8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1,41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A16B6-D262-454D-BF71-2B61FEC3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981210"/>
            <a:ext cx="2444705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milhão de reais após a visita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84AFF-C7D6-4EA6-B6A2-1A2DF920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0118" y="2023871"/>
            <a:ext cx="1698670" cy="840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47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47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197,2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F11FE6-D65C-4DF3-A241-8DB56ED1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537" y="2352085"/>
            <a:ext cx="21904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11939-3CB6-48D0-9C2C-EBC5BB97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0118" y="2900075"/>
            <a:ext cx="1346353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0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volume após a visita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22ABD-231E-4ADF-8F62-0269E290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8697" y="3020232"/>
            <a:ext cx="690157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15 de 28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FDC069-9529-456E-95AA-E5D6E577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3604" y="3020232"/>
            <a:ext cx="1458516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 lojas já compraram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3638F-2070-4E1C-8AB4-18B5316F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92" y="3784572"/>
            <a:ext cx="1194819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90 dias anteriores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239F1-CFA8-475A-A105-49B68DCD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92" y="4058929"/>
            <a:ext cx="1563778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R$ 12,36 mi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3CD818-8EEF-48A8-9569-190CE2659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4219" y="4168103"/>
            <a:ext cx="751176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· 1.792,0 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33B89-5753-422D-B84B-B54EDDF81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692" y="4529122"/>
            <a:ext cx="168081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4C6B88"/>
                </a:solidFill>
                <a:latin typeface="Manrope"/>
                <a:ea typeface="Manrope"/>
                <a:cs typeface="Manrope"/>
              </a:rPr>
              <a:t>Referência histórica de cada loja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A3396E-B2CB-427D-B414-EBE32074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9993" y="4045688"/>
            <a:ext cx="43566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VISITA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7966AE-2F5A-482A-AECA-F8C15E10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3486" y="3797696"/>
            <a:ext cx="113596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4 a 15 dias depois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ADEAB-3B33-4167-9876-000D43CB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3486" y="4515998"/>
            <a:ext cx="2111465" cy="1472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4C6B88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4C6B88"/>
                </a:solidFill>
                <a:latin typeface="Manrope"/>
                <a:ea typeface="Manrope"/>
                <a:cs typeface="Manrope"/>
              </a:rPr>
              <a:t>Janela de acompanhamento ainda aberta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6C2081-BD02-4DF7-8310-9786F6EE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84302-6C7D-404E-B8D1-09DF1F93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129548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Leitura: 19/10/2026 · 11h29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11DAE7-C403-49FB-8682-7BDBA57E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7838" y="5751325"/>
            <a:ext cx="161451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28 lojas do painel comercial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832548-8E5F-4DD4-B765-9E3D293E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528556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Todas as lojas têm menos de 30 dias. Janelas desiguais: sem comparação de crescimento ou atribuição causal à Blitz.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B577A-FA50-4356-87C2-8A728341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FE48AE-4856-4452-A95F-3BB071C5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99A981-20A2-4C51-9C55-88D7FE12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81225"/>
            <a:ext cx="809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R$</a:t>
            </a:r>
          </a:p>
        </p:txBody>
      </p:sp>
    </p:spTree>
    <p:extLst>
      <p:ext uri="{BB962C8B-B14F-4D97-AF65-F5344CB8AC3E}">
        <p14:creationId xmlns:p14="http://schemas.microsoft.com/office/powerpoint/2010/main" val="6032239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0C0CF3-4503-47E8-948C-6AE4CBF0D1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9dc6b9e834630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890480-F142-4B87-80A2-4A8AC4BD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66498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06 · Acompanhamento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692F6-ED33-4C47-8848-20A75B5C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533609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Compras em cidades visitadas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0500B-D76F-4A28-8D98-E633548A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8045" y="1185717"/>
            <a:ext cx="276710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e novos grupos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79B1F0-D22A-45A9-A4C5-B0E557D5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2007014"/>
            <a:ext cx="215719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67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NOVOS GRUPOS NO RECORTE PÓS-VISITA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FC4EE3-4CC8-44AD-BCF8-791FB02D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2445852"/>
            <a:ext cx="70084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8FC7E7"/>
                </a:solidFill>
                <a:latin typeface="Manrope"/>
                <a:ea typeface="Manrope"/>
                <a:cs typeface="Manrope"/>
              </a:rPr>
              <a:t>MOSSORÓ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9B83B-7910-4071-9A9B-83AE9866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2659173"/>
            <a:ext cx="2127295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DOISM COMÉRCIO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38DE05-8206-4525-B3FD-851AFA1E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3245818"/>
            <a:ext cx="1010408" cy="1472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A5BBD1"/>
                </a:solidFill>
                <a:latin typeface="Manrope"/>
                <a:ea typeface="Manrope"/>
                <a:cs typeface="Manrope"/>
              </a:rPr>
              <a:t>Compra registrada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2C5B5-BE44-4F82-A658-20B2DCE74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693" y="3133826"/>
            <a:ext cx="1371249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8FC7E7"/>
                </a:solidFill>
                <a:latin typeface="Manrope"/>
                <a:ea typeface="Manrope"/>
                <a:cs typeface="Manrope"/>
              </a:rPr>
              <a:t>Lambril 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8AA04E-1E48-4632-9CB5-CE6BA866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4023971"/>
            <a:ext cx="66499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8FC7E7"/>
                </a:solidFill>
                <a:latin typeface="Manrope"/>
                <a:ea typeface="Manrope"/>
                <a:cs typeface="Manrope"/>
              </a:rPr>
              <a:t>BARAÚNA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F02C71-7901-401C-BBF6-CB18915B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4237293"/>
            <a:ext cx="1438627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CONSTRUIR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A1C3C-D364-44CC-9CF0-44ED2DB8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4823937"/>
            <a:ext cx="101040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A5BBD1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A5BBD1"/>
                </a:solidFill>
                <a:latin typeface="Manrope"/>
                <a:ea typeface="Manrope"/>
                <a:cs typeface="Manrope"/>
              </a:rPr>
              <a:t>Compra registrada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B9F6A-7972-49C1-BE50-4A3B1E1F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1568" y="4711945"/>
            <a:ext cx="1228374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8FC7E7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8FC7E7"/>
                </a:solidFill>
                <a:latin typeface="Manrope"/>
                <a:ea typeface="Manrope"/>
                <a:cs typeface="Manrope"/>
              </a:rPr>
              <a:t>CA-60 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79567D-F11B-4C70-A387-56B01823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5165" y="5429463"/>
            <a:ext cx="417030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Grupos ausentes nos 90 dias anteriores. Sem valores financeiros individuais.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0AD63B-02E7-48B7-86C9-9155F2E9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6C3C77-4679-4CCC-A5CF-7B3C45B1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129548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Leitura: 19/10/2026 · 11h29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57740-B780-4112-B67E-5AE09883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7838" y="5751325"/>
            <a:ext cx="161451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28 lojas do painel comercial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B9023-015C-4163-95EA-A4EA3F8C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504865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Contagem de lojas que compraram após a visita. Não é ranking de desempenho nem conversão atribuída à ação.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C6299-55FA-470B-8721-F0F8DB11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CE1748-0080-44BE-97FD-7EBA98FA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21" name="Chart">
            <a:extLst xmlns:a="http://schemas.openxmlformats.org/drawingml/2006/main">
              <a:ext uri="{FF2B5EF4-FFF2-40B4-BE49-F238E27FC236}">
                <a16:creationId xmlns:a16="http://schemas.microsoft.com/office/drawing/2014/main" id="{C2B2830B-AC56-4685-AB2D-A1B045509C01}"/>
              </a:ext>
            </a:extLst>
          </p:cNvPr>
          <p:cNvGraphicFramePr/>
          <p:nvPr/>
        </p:nvGraphicFramePr>
        <p:xfrm>
          <a:off xmlns:a="http://schemas.openxmlformats.org/drawingml/2006/main" x="457173" y="2429010"/>
          <a:ext xmlns:a="http://schemas.openxmlformats.org/drawingml/2006/main" cx="6217362" cy="2657123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4da9b61036e41e9"/>
          </a:graphicData>
        </a:graphic>
      </p:graphicFrame>
    </p:spTree>
    <p:extLst>
      <p:ext uri="{BB962C8B-B14F-4D97-AF65-F5344CB8AC3E}">
        <p14:creationId xmlns:p14="http://schemas.microsoft.com/office/powerpoint/2010/main" val="17417644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0C64BF-7B60-41AE-A9E1-DD4B868BB8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b184fdd7914537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A6117-E0EA-4237-8C34-3E08101F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595979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07 · Próximos passos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E6BB34-1340-434B-B404-ABCB16D1A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78580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Três prioridades para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8F9C5-ABC9-49FE-BFBD-37DDAA81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7756" y="1185717"/>
            <a:ext cx="310896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dar continuidade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A4EFE4-E502-4CD9-B36F-159961A1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1868459"/>
            <a:ext cx="512916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0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3BDF59-7A40-414A-B09B-FCA60D49D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1846707"/>
            <a:ext cx="1994026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Competitividade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AD4BE-7985-4199-9B6C-F5525222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2206090"/>
            <a:ext cx="4224419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Revisar preço por produto, volume e conflito de canais.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D6BB1A-4911-436A-8FA1-7EF7CDD5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2517560"/>
            <a:ext cx="133525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476D8C"/>
                </a:solidFill>
                <a:latin typeface="Manrope"/>
                <a:ea typeface="Manrope"/>
                <a:cs typeface="Manrope"/>
              </a:rPr>
              <a:t>18 lojas com dor de preço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DC458C-B06A-40A1-8058-F91971E4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863036"/>
            <a:ext cx="572853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0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74F7B-ED60-4878-B517-2B4E342D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2841285"/>
            <a:ext cx="2450793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Qualidade e logística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25C2A5-6E12-41F9-B5E3-86E04EA14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3200667"/>
            <a:ext cx="5051226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Priorizar os casos por impacto e devolver uma resposta ao cliente.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7B0F2-96CD-4015-BF4E-555E3739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3512138"/>
            <a:ext cx="117073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476D8C"/>
                </a:solidFill>
                <a:latin typeface="Manrope"/>
                <a:ea typeface="Manrope"/>
                <a:cs typeface="Manrope"/>
              </a:rPr>
              <a:t>10 lojas em cada tema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7492EB-739B-468F-B284-2EAB942F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857614"/>
            <a:ext cx="567576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0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34C468-F128-4BB6-9B66-9DE79CADF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3835862"/>
            <a:ext cx="2795533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8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Continuidade comercial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6B36F1-17DF-42EB-A393-A4EB38A1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4195245"/>
            <a:ext cx="4637213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Atender pedidos de contato, trabalhar o mix e acompanhar 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59CC1-177F-45C2-903C-E5AAD6BC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4413752"/>
            <a:ext cx="596801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janela.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DC5210-0B85-4AB3-A14C-2C58E785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115" y="4725222"/>
            <a:ext cx="117885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476D8C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476D8C"/>
                </a:solidFill>
                <a:latin typeface="Manrope"/>
                <a:ea typeface="Manrope"/>
                <a:cs typeface="Manrope"/>
              </a:rPr>
              <a:t>18 pedidos de contato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2DEA46-3081-4007-9E54-53C8F718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820" y="5409020"/>
            <a:ext cx="196818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Registros reais da 2ª onda · Fotos do portal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3A11F7-C865-4DA7-8C37-DBBD0FDE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DABC24-75D9-4EA7-97AC-79D3B58F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21A74B-49CE-4C72-8871-D6ED10F5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602B5C-4322-4CCD-95BE-0F002E35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69958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Recomendações da Miner baseadas nos registros. Responsáveis e prazos serão definidos pela diretoria.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81F249-F4BA-43BA-BE79-79016B30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05E051-FD74-49B2-9BD1-E85923BA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4878682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A6DB1DE-F5DD-4E83-938A-41579324A9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7de1000c24b0c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DD6DEC-2395-44DB-A4A6-7865C844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530359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Metodologia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A9395D-A011-4853-B160-5196911F9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132362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Três bases,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0F13BF-02D1-4E31-A859-773BBE30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4312" y="1185717"/>
            <a:ext cx="522332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três leituras complementares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D6400-FA8E-41CB-9852-93E87AA5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653" y="2446107"/>
            <a:ext cx="906904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52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E365D-F98D-468C-989B-D5D1F7AE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715" y="3330581"/>
            <a:ext cx="1072915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visitas encerradas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43EF6-EF3A-41FD-991F-547AB72E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0932" y="2398482"/>
            <a:ext cx="90068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52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DB7A4-707D-4A80-9F91-C041D397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4819" y="3282956"/>
            <a:ext cx="952906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lojas comerciais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C2140-7D3C-4D0E-84E4-19D09442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9148" y="3684356"/>
            <a:ext cx="8480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52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5E2E6B-43AD-449D-9980-A5BD2770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6169" y="4568831"/>
            <a:ext cx="634008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respostas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79092-E805-4999-B495-AC2BCA40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2494180"/>
            <a:ext cx="56148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Campo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4731C3-DE46-4AA3-A5D1-333C5B34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2494803"/>
            <a:ext cx="3518567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Aço Campina está encerrada na visita, mas prevista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AEDE0C-63DE-4EC7-841E-5C9BA38D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2687603"/>
            <a:ext cx="929364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no cadastro.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5D870-B96B-4B6D-9A35-F70F6A65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3116822"/>
            <a:ext cx="501957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Painel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AB1487-E07E-4C3F-954F-CF589033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3283510"/>
            <a:ext cx="742652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comercial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82DCE2-16BA-41D9-BC00-DB2B329B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3117446"/>
            <a:ext cx="310577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O painel não inclui a loja divergente. Sua base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FED0A9-A5BC-4AC0-AB19-F20F6899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3310246"/>
            <a:ext cx="163738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comercial é de 28 lojas.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ADA712-E7D1-43B0-BDD0-1C186E4C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3739465"/>
            <a:ext cx="692998" cy="1866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0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Pesquisa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635827-AA68-4684-BCAA-1D2BFE6E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3740089"/>
            <a:ext cx="3394499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As visitas têm 27 respostas atuais. O agregado do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BA2E8-7BB3-4D80-9390-4675659F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1214" y="3932889"/>
            <a:ext cx="1651587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painel mostra 24 notas.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D9836E-46F1-45CD-BDC0-74706506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4361623"/>
            <a:ext cx="455698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O portal mostra NPS 100, mas aplica a fórmula a uma pergunta de avaliação da Blitz. Usamos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38E533-2A77-4974-97AF-83026182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0590" y="4518704"/>
            <a:ext cx="135974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82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nota média e distribuição.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2B0949-E972-43D4-A54E-97FC85C7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2BEDD7-B427-4BC0-9661-2EBE331A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92435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19/10/2026 · 11h29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2B9344-0626-4856-87D5-7C7074C2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6715" y="5751325"/>
            <a:ext cx="130387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extração preservada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174DE8-BE96-42BA-A64B-2B197818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3376775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As bases não são intercambiáveis. Cada indicador usa o seu denominador.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E44E3D-F42F-4285-A78E-C8E3FD8A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9DB4A5-54B0-4C4F-A1B4-77275B24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6944714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6C80B8-7ADC-419C-88F1-9B6FC66AC4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e2046302004bba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D60C47-52B2-440D-BABC-04856E06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62276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Apoio · Classificação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A6846E-8C92-4A08-8C6E-550A42AA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431320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Como os registros viram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73B06-5BF5-4F10-808E-C0B0CA54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5156" y="1185717"/>
            <a:ext cx="295084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mapas de temas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802D3-1C9A-439D-988A-1D6A4C2A9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596" y="2287935"/>
            <a:ext cx="596395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defPPr>
            <a:lvl1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4C7F9F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42E0E-2EEC-4B4E-B052-E614B00D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596" y="3021868"/>
            <a:ext cx="496815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560D4-9638-4139-8364-69355734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596" y="3444475"/>
            <a:ext cx="2656988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Campos estruturados, conversas,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EA1E1-01F6-4CBA-9A86-8A9352F3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596" y="3662982"/>
            <a:ext cx="1932059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resumos e observações.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4D45D-17F2-4963-A026-0ECE11E4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8287" y="2895783"/>
            <a:ext cx="372747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9DD57-3045-4927-98E5-64455C085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6255" y="2287935"/>
            <a:ext cx="668373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defPPr>
            <a:lvl1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4C7F9F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18062-A022-443A-A515-AC21F01D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6255" y="3021868"/>
            <a:ext cx="1117293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Agrupar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F7F179-3D56-4991-8389-3AE5481C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6255" y="3444475"/>
            <a:ext cx="2477041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Expressões equivalentes e uma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76999C-ABD9-446C-8129-C0440466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6255" y="3662982"/>
            <a:ext cx="2091576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ocorrência por loja e tema.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CCC57B-736A-4A32-B2FB-0DC452AB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81" y="2895783"/>
            <a:ext cx="372747" cy="3867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42D06-F79B-4E40-97C1-22CBAB22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4049" y="2287935"/>
            <a:ext cx="662014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defPPr>
            <a:lvl1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4C7F9F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4C7F9F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0C46FE-0C18-49B8-8732-20811AFD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4049" y="3021868"/>
            <a:ext cx="1354741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Distinguir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EF9218-4BDE-48E5-9148-922E9AFF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4049" y="3444475"/>
            <a:ext cx="2988604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 mapa geral inclui elogios. O de dores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0FCF88-B8AF-4246-BE15-00714B1A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4049" y="3662982"/>
            <a:ext cx="2615180" cy="2266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exclui menções apenas positivas.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E460A9-A122-4C3D-BA23-4D0FAE19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269" y="4816618"/>
            <a:ext cx="698004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EXEMPLO 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F7FC46-2176-4433-892E-6EC9CC03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269" y="4923774"/>
            <a:ext cx="49938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LEITURA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D81749-1AF2-46BD-AA63-8972EDC0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894" y="4862087"/>
            <a:ext cx="735481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Preço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85C59A-A736-425C-828E-6A32AB04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8375" y="4668470"/>
            <a:ext cx="519275" cy="560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19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FE714A-7540-42A6-A457-1729BE88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5775" y="4798754"/>
            <a:ext cx="286697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503F61-B3B3-457E-A291-E2A81418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0597" y="4862087"/>
            <a:ext cx="1438762" cy="293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Dor de preço 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172A3C-00A4-4321-804B-3C4347E3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9359" y="4668470"/>
            <a:ext cx="515487" cy="560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F421A4-B899-4C06-847B-31D3DADB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EE7DDE-E307-4532-94BC-CC6D2533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C02036-3AD4-411F-8AE1-398D8D41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07F069-16D1-45FA-A8AC-7FFED5CE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7899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Classificação editorial Miner. Não é frequência bruta de palavras. Uma loja pode aparecer em vários temas.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AA36E1-ED05-48DA-A33E-335685C7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8719C6-1963-4D2A-9C3E-57B0BBBD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9044956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222B28-9DA9-498D-A9B7-00B2567C03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4b50e1c83c45d6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D0655-FB63-4B66-8B90-AB992DE8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286010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Pesquisa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8163B5-75E1-4482-A837-7BBA9515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51231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As respostas,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663E7-1BCB-4704-852A-0398408E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4264" y="1185717"/>
            <a:ext cx="202987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uma a uma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254F7-D394-4C2E-863B-4343FCC8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48" y="2310484"/>
            <a:ext cx="1276269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Nota da Blitz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5B53C-E4A6-4393-BD46-6CDE4456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48" y="3835875"/>
            <a:ext cx="1469339" cy="3467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25 notas 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C6EED-2ACE-4D06-94B1-CA7D585B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48" y="4226902"/>
            <a:ext cx="874298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2 notas 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78829-9309-4BB1-8E1D-834421FA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96" y="2310484"/>
            <a:ext cx="2193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Material agregou valor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23B470-AA86-4CF0-8FA0-727D6C6F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96" y="3835875"/>
            <a:ext cx="884039" cy="3467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26 sim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E0D62-7E5D-408B-BCEA-6AA90DA1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96" y="4226902"/>
            <a:ext cx="524822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 não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FC66B0-2BE8-4514-B490-EEA0D689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144" y="2310484"/>
            <a:ext cx="1815703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Visitas trimestrais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01FF2-82C0-4445-B14C-F0A4388D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144" y="3835875"/>
            <a:ext cx="842503" cy="3467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21 sim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124DCE-412D-419E-A17F-BC6193A7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144" y="4226902"/>
            <a:ext cx="563788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6 não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E5825C-54DC-4E76-A8B8-BC7EA933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191" y="2310484"/>
            <a:ext cx="131320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Atendimento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AD1D34-C0A5-4D02-A127-87419BEC5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191" y="3835875"/>
            <a:ext cx="1650504" cy="3467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90C7E5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90C7E5"/>
                </a:solidFill>
                <a:latin typeface="Manrope"/>
                <a:ea typeface="Manrope"/>
                <a:cs typeface="Manrope"/>
              </a:rPr>
              <a:t>26 excelente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D57911-F979-4FD7-A764-0813F0CE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191" y="4226902"/>
            <a:ext cx="578806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42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1 bom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695EB7-E87C-410E-B5CA-A057066A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C5285-00A5-4E83-B8FF-811EE6638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D15880-22FA-42FA-825A-9A989CDA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56513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27 respostas por pergunta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DD9D95-F6BC-4BC1-873C-0B1111E2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365278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Cada ponto representa uma resposta. As quatro perguntas usam a mesma base.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BBE547-DEAD-4776-BC61-6DA0D1C05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00636-73A0-4C0C-8694-94D6A414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42206696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2AD7427-5E9E-44BE-AF12-302899EB6F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7f3ae94012453d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AF844-C711-492F-BF7C-8EDBE3EC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370842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Apoio · Cobertura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04997-9588-4292-BBF6-DD39F779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59461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Cidades, lojas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59165C-0CAC-42CD-B15C-181591E2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6560" y="1185717"/>
            <a:ext cx="3752945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 ações de cobertura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58F13-5545-4AA5-BE48-E4E60517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52" y="2099353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7EB7FD-14F8-44A7-9E7A-9D4E7DBD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1977218"/>
            <a:ext cx="792307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Fortaleza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D81A5-3967-45A3-87BF-EBF4370D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2213545"/>
            <a:ext cx="938429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05/10, 06/10, 07/10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08344-444B-4582-A7CC-19B9C2AF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7120" y="1962185"/>
            <a:ext cx="284803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E337A4-1BB9-441B-9BCC-2FE97485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894" y="2099353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FAF3B-9943-4D0F-863F-0574830E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1977218"/>
            <a:ext cx="704904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Caucaia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0F006A-F9CA-47E9-B719-5B68CCE6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2213545"/>
            <a:ext cx="6413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06/10, 07/10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BD3650-D423-4D48-B13C-7B1110E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509" y="1962185"/>
            <a:ext cx="272491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9B1ED-A337-4DCD-B490-0CD133F1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0970" y="2099353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D0BB43-562A-4CB7-B328-95392405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1977218"/>
            <a:ext cx="806378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Pacatuba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4928E-1070-4663-8A92-8D2901A0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2213545"/>
            <a:ext cx="34041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07/10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475A8-B194-4A16-BE16-981CD1D0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152" y="1962185"/>
            <a:ext cx="228790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77C22-832D-4911-9CCF-21ABEB26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52" y="2836999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396C94-EFF2-49F8-B80D-53B4D363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2714864"/>
            <a:ext cx="2020274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São Gonçalo do Amarante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1BC6C2-65EB-4E80-8170-185609D7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2951191"/>
            <a:ext cx="34785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08/10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E9E6E4-4BC9-4B3E-85A5-5F3613F6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133" y="2699831"/>
            <a:ext cx="228789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E067CA-EF47-4EAD-A686-08D85E75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894" y="2836999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FC439C-F21E-4F0D-897A-B63C5644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2714864"/>
            <a:ext cx="777288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Paracuru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0CD61D-1F13-49F4-9414-1829962B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2951191"/>
            <a:ext cx="34785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08/10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80F5E7-029F-40C6-A982-2C2EC803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210" y="2699831"/>
            <a:ext cx="228790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CEE450-6295-4F01-BC07-1BED3741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9076" y="2836999"/>
            <a:ext cx="2225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0E66A5-2E90-4658-9A9A-84ACB974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2714864"/>
            <a:ext cx="738728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Mossoró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44366F-5E4E-43BB-9695-8D2652CB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2951191"/>
            <a:ext cx="32417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13/10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9E4AAC-E51E-49BB-B9DF-6A52A43A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7450" y="2699831"/>
            <a:ext cx="272492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378938-F83D-4F8B-B686-5C1D9768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58" y="3574646"/>
            <a:ext cx="2225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065CE0-5F2C-4206-869B-F94F41CE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3452510"/>
            <a:ext cx="714104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Baraúna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9FAA9BA-0E0D-49E6-80E4-5E80E8E9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3688838"/>
            <a:ext cx="32742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14/10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549132D-F74C-4412-902D-CC558D86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133" y="3437477"/>
            <a:ext cx="228789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906B2F9-3D60-4CA0-9D9B-65249D49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0000" y="3574646"/>
            <a:ext cx="2225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68EDFC2-C99E-4AAA-BC91-55579DA4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3452510"/>
            <a:ext cx="1183319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Pau dos Ferros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2D7757D-8FD4-45B0-83E2-557DC323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3688838"/>
            <a:ext cx="32742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14/10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333426B-E956-4C64-94D4-78929711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210" y="3437477"/>
            <a:ext cx="228790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276876-2499-4DB8-85A1-87E07EF9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9076" y="3574646"/>
            <a:ext cx="2225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F51C17F-DFF3-482B-815C-98C6C092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3452510"/>
            <a:ext cx="446349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Patu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0E09DC-EA12-4F2A-B9C2-89D81AB3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3688838"/>
            <a:ext cx="32742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14/10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F09AEC9-481B-46FA-9D7E-BFF45E51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152" y="3437477"/>
            <a:ext cx="228790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07B7179-1BA1-40B2-BAFC-CB4778C3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58" y="4312292"/>
            <a:ext cx="2225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RN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731C23D-A9B0-4BCD-9D93-AAF431EB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4190157"/>
            <a:ext cx="525093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Caicó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B844BFA-1EB9-4F4A-B554-B31CA934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4426484"/>
            <a:ext cx="32593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15/10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5A2749-9C96-4340-B90E-97B1B9CA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133" y="4175123"/>
            <a:ext cx="228789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981A827-4426-4FAB-962F-B7C5322E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4870" y="4312292"/>
            <a:ext cx="21296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6A3FA3E-C575-46E4-A7D6-D482A86A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4190157"/>
            <a:ext cx="1340265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Campina Grande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C16CA00-6789-4790-994B-299A66F4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604" y="4426484"/>
            <a:ext cx="605866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15/10, 16/10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6A4BE08-8803-4B7E-AE85-338C28F5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8509" y="4175123"/>
            <a:ext cx="272491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9762C9C-C945-408E-8430-101BE3D3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3947" y="4312292"/>
            <a:ext cx="21296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7161A78-95A2-4DB6-8741-DDC02D4A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4190157"/>
            <a:ext cx="702469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Solânea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5787986-8706-4FA2-B41E-FA398D9E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681" y="4426484"/>
            <a:ext cx="32972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16/10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B2E240A-0DB5-443A-8F72-E6AF8BB0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7450" y="4175123"/>
            <a:ext cx="272492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3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B8D68C6-D07E-4A18-ACA7-ACDE76C6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929" y="5049938"/>
            <a:ext cx="21296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829A874-9CBB-46F9-AB36-EDFF9F47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4927803"/>
            <a:ext cx="1025291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João Pessoa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956CB0D-442F-4DDB-9091-EDE1CC00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3" y="5164130"/>
            <a:ext cx="32972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16/10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E6047CA-CAFC-4650-A80E-C7F50B28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133" y="4912770"/>
            <a:ext cx="228789" cy="42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431F12A-09F1-4429-B816-161BF06C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4462" y="5049938"/>
            <a:ext cx="21891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CE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9F9C32D-E614-4EEE-92C6-0748662E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7173" y="4927803"/>
            <a:ext cx="924222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Maracanaú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FD03F28-1C3A-4A45-953C-6E493562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7173" y="5164130"/>
            <a:ext cx="140764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Visita confirmada pela equipe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DE5EA13-5F20-4B37-A745-E2A5B2FE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6515" y="5049938"/>
            <a:ext cx="21296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PB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E8B243FF-69B8-4B57-89C8-DA9F0378C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6250" y="4927803"/>
            <a:ext cx="52144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2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Patos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CA73A47-333C-43B2-820E-780A8C3FB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6250" y="5164130"/>
            <a:ext cx="118670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55738E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55738E"/>
                </a:solidFill>
                <a:latin typeface="Manrope"/>
                <a:ea typeface="Manrope"/>
                <a:cs typeface="Manrope"/>
              </a:rPr>
              <a:t>Envio de material de PDV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BDE83F9-D93F-45A8-AE7E-37A9DF37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2FE9850-906D-47E0-BDE0-32F4760D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DD825C4-3EF7-4C87-B4B8-E14E8059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E6297A5-C0EA-4F39-8F9C-7E38E8DA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664504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Quantidades e datas: visitas encerradas no portal. Maracanaú e Patos: complemento confirmado pela equipe em 19/10, sem adicionar visitas à base.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03D553D-CED8-4466-A3E6-7D42731A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DBD4C417-7C82-42FA-A99F-4EE22C92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9961775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13D8A41-3D1E-4F62-AF85-BE57E49FBB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240f8361dd42cf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10B84-4ABA-41A3-ABCF-785E8A9A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051132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Datas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9E4B35-DCEB-4AF6-804D-2ADA90B6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4096131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 sequência registrada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CF15F8-A70B-4CE9-B059-A3259BFDB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8081" y="1185717"/>
            <a:ext cx="195405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em campo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DFC09-56D4-47A4-B08C-1673FB1B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075446"/>
            <a:ext cx="889316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05C9D-E26C-4559-9518-B7B3D7F8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7412" y="2639464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77226-704D-43E6-8074-448E16C9A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003604"/>
            <a:ext cx="840473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Fortaleza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F2F62A-371F-431F-A49D-7F4F1E63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862" y="2075446"/>
            <a:ext cx="911911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2D87A-9F0A-4955-B771-E2533FBF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2696" y="2639464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D7184F-60A3-4776-97C2-8561064F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862" y="3003604"/>
            <a:ext cx="1577308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Caucaia, Fortaleza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906B0-A96B-4B8E-9788-14A12096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688" y="2075446"/>
            <a:ext cx="855762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CA07A1-6682-4268-B684-E293D7CF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9372" y="2639464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5CA74F-9FEB-444E-8388-E35BDCA2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688" y="3003604"/>
            <a:ext cx="1624932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Caucaia, Fortaleza,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7B108-65D2-41EF-81DB-D11A3D48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688" y="3234964"/>
            <a:ext cx="859144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Pacatuba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A5F02-4BAF-4FF7-A413-DA193BDC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2075446"/>
            <a:ext cx="905957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72803-0C0D-4335-A2D8-8A9C0149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257" y="2639464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184BED-3963-45B4-8E7F-D93474D7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3003604"/>
            <a:ext cx="2148267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Paracuru, São Gonçalo do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2F6951-5755-4B88-8A10-503667B8B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3234964"/>
            <a:ext cx="879845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Amarante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45ED68-850F-4B17-98AA-29EC5D0A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3939721"/>
            <a:ext cx="745899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D570AE-695B-4155-9890-F2E86312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995" y="4503739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1F1E4C-9469-423B-883F-443CE661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867879"/>
            <a:ext cx="792036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Mossoró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0EBD92-D193-4552-AB80-203BBD27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862" y="3939721"/>
            <a:ext cx="763218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79E849-8799-4994-B9FF-3EFC77CC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4003" y="4503739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491D4B-482D-4E22-865B-2BEBA119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862" y="4867879"/>
            <a:ext cx="1927730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Baraúna, Patu, Pau dos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F48A5D-071E-4497-9111-4EC23DD3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862" y="5099239"/>
            <a:ext cx="600454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Ferros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4A8682-6E92-4874-9F4C-FADCE49D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688" y="3939721"/>
            <a:ext cx="748876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07DC1C-77FB-47BD-BD72-F5CDFF00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2486" y="4503739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C968C8-5AC7-466A-BC13-4FAC7D21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2688" y="4867879"/>
            <a:ext cx="1968996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Caicó, Campina Grande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AF0C3C-24F4-4290-920D-A8A5C01E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3939721"/>
            <a:ext cx="771606" cy="8934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5025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5025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16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393C8CD-4C4B-49A5-8A27-868A7912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7906" y="4503739"/>
            <a:ext cx="351911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1">
                <a:solidFill>
                  <a:srgbClr val="8CC5E5"/>
                </a:solidFill>
                <a:latin typeface="Manrope"/>
                <a:ea typeface="Manrope"/>
                <a:cs typeface="Manrope"/>
              </a:defRPr>
            </a:pPr>
            <a:r>
              <a:rPr sz="750" b="1">
                <a:solidFill>
                  <a:srgbClr val="8CC5E5"/>
                </a:solidFill>
                <a:latin typeface="Manrope"/>
                <a:ea typeface="Manrope"/>
                <a:cs typeface="Manrope"/>
              </a:rPr>
              <a:t>OUT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B1357A-20BC-4E06-B5E9-0A2FA54A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4867879"/>
            <a:ext cx="1893365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Campina Grande, João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1C9DBE-44AD-42FC-BCF2-3BD717CE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5377" y="5099239"/>
            <a:ext cx="1413327" cy="2400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35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Pessoa, Solânea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14450D-7921-4176-974A-91CC8AAA5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74ACD7B-B5C0-44F4-92CB-DB19752EE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D4D643C-F9FA-4644-BB19-F0E31A64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C9BB83B-AC4E-4EF7-B5F6-A1A28D00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10197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A sequência de cidades não representa o trajeto rodoviário e pode diferir do planejamento.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E12608E-F552-453B-8735-4D4B2AF1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CCDCC10-E07E-44DD-9649-63483346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62057843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F951E-99D2-4E3E-9AC9-102D280FD4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3767671284ab0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9503F8-2A28-471F-8176-0434EB2F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313341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Apoio · Execução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EFD63-FEA7-41E6-90CD-24958808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6466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Materiais instalados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A655F-400C-4D12-9B4E-8CF64583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8596" y="1185717"/>
            <a:ext cx="170992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nas lojas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E63AF4-20B6-4154-8C98-1C3A5B5D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723F0-191D-435F-A40D-9674B75B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11C8A-01BD-4570-A1BC-790D1663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459733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28 visitas com materiais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BEF1C-DF77-451C-B242-3B0C7F71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568212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Instalado, não instalado e não se aplica são estados por item. Uma loja pode receber vários materiais.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CBE6BA-44F8-426F-A5F0-FB449554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CC3B8-4A4F-445C-8FD8-B2E22335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11" name="Chart">
            <a:extLst xmlns:a="http://schemas.openxmlformats.org/drawingml/2006/main">
              <a:ext uri="{FF2B5EF4-FFF2-40B4-BE49-F238E27FC236}">
                <a16:creationId xmlns:a16="http://schemas.microsoft.com/office/drawing/2014/main" id="{85BC0A1F-2A45-44C2-856D-E45A958CAC3E}"/>
              </a:ext>
            </a:extLst>
          </p:cNvPr>
          <p:cNvGraphicFramePr/>
          <p:nvPr/>
        </p:nvGraphicFramePr>
        <p:xfrm>
          <a:off xmlns:a="http://schemas.openxmlformats.org/drawingml/2006/main" x="457173" y="1857375"/>
          <a:ext xmlns:a="http://schemas.openxmlformats.org/drawingml/2006/main" cx="5400702" cy="317044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8006d0001564917"/>
          </a:graphicData>
        </a:graphic>
      </p:graphicFrame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70FBAD89-4D8E-4E18-9D68-FCF59DBCA8E3}"/>
              </a:ext>
            </a:extLst>
          </p:cNvPr>
          <p:cNvGraphicFramePr/>
          <p:nvPr/>
        </p:nvGraphicFramePr>
        <p:xfrm>
          <a:off xmlns:a="http://schemas.openxmlformats.org/drawingml/2006/main" x="6334125" y="1857375"/>
          <a:ext xmlns:a="http://schemas.openxmlformats.org/drawingml/2006/main" cx="5400702" cy="317044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37e07994b89495b"/>
          </a:graphicData>
        </a:graphic>
      </p:graphicFrame>
    </p:spTree>
    <p:extLst>
      <p:ext uri="{BB962C8B-B14F-4D97-AF65-F5344CB8AC3E}">
        <p14:creationId xmlns:p14="http://schemas.microsoft.com/office/powerpoint/2010/main" val="14046697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BFBB384-EF00-4EE2-9E49-E4ECE0C736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d0adda206f438f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F0C8B-CE79-4C36-9472-0E8B7651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784990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Apoio · Rastreabilidade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3393F-26B9-423C-BCC6-EBB3928A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19811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Lojas que citaram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8F3C0-E29D-4328-A170-472557C4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0064" y="1185717"/>
            <a:ext cx="119862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preço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30A80-5534-4924-8227-D5A95EE6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431489"/>
            <a:ext cx="1538883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D1325-8ED7-4C1B-ABB3-CFEAD392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160688"/>
            <a:ext cx="1681487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lojas com registro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3F711-9D64-4625-B9E9-87A4B6BB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408284"/>
            <a:ext cx="817878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do tema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D845A-94A5-4AE6-8027-5C037FDA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1961824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3F284-A8B8-4D46-A9CD-225E2BEB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0225" y="1938632"/>
            <a:ext cx="175617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ACO PERIMETRAL FERRAGENS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C9AFAC-CA3D-4A8E-B0E7-8B8CE78D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1961824"/>
            <a:ext cx="19861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5C9A4D-BF5C-4EBA-BCB3-A0471780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39" y="1938632"/>
            <a:ext cx="1212408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MEDEIRACO METAIS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5188B-0584-49E3-B08F-41ACBD85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2374349"/>
            <a:ext cx="19726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86F60-4790-4D48-BF6B-AFC58CBA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3755" y="2351156"/>
            <a:ext cx="1460139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EXPANSAO FERRO E ACO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B34C3-2C45-4DB1-8D04-DE5DFF6A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2374349"/>
            <a:ext cx="20010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834A5-4329-4EDF-B5B7-8791B99B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9427" y="2351156"/>
            <a:ext cx="1217008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FORTALEZA FERROS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A7851-AB6A-421B-8DA6-1BC8AB67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2786873"/>
            <a:ext cx="19875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7B905-0FFB-46BC-B386-1D34597A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243" y="2763681"/>
            <a:ext cx="202068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ACO BOM PRECO COMERCIAL LTDA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88AF72-5C6B-4A05-BC81-85DD0AF4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2786873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5BA19F-1469-41BA-B560-C0C1B1DE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1591" y="2763681"/>
            <a:ext cx="77607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FORT FERRO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7C92C6-3BF2-427D-B932-07BFB5D0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3199398"/>
            <a:ext cx="19293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1A858A-B4CC-4145-A05E-2415EA18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9425" y="3176205"/>
            <a:ext cx="945735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ESTRUTURACO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07BBE8-5223-4B42-9039-BC8DCD43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3199398"/>
            <a:ext cx="19970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C800EE-11AE-49BA-AADD-F24F4D727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9021" y="3176205"/>
            <a:ext cx="709639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USE FERRO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33CEB6-A956-49D7-8106-EFC676CF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3611922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37C714-A116-47D3-B06F-8F684499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761" y="3588730"/>
            <a:ext cx="94614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FM FERRAGENS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C93CCA-CDB1-48C5-85EF-205B1B96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3611922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A2F020-0EE9-4539-AF98-45F53C529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056" y="3588730"/>
            <a:ext cx="1443497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CASA DOS FERROS LTDA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AE01A1-FE17-423F-8634-347D45FF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4024446"/>
            <a:ext cx="164929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5C5038-A4E0-49C0-AFBB-241DFD1F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1418" y="4001254"/>
            <a:ext cx="1411297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DOISM COMERCIO LTDA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B37FDA-A7F8-45D3-A063-28E416A6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4024446"/>
            <a:ext cx="17967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4B7B81-181C-4461-8D92-0F35D5CA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8997" y="4001254"/>
            <a:ext cx="767006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CONSTRUIR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2C7ECC-3F0D-4C06-8B61-86A657A0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4436971"/>
            <a:ext cx="17832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064FE06-9DB2-43C3-BD4B-BC958977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4813" y="4413779"/>
            <a:ext cx="1469204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ACO PAUFERRENSE LTDA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41E692C-4C07-455B-AFD7-C91DA157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4436971"/>
            <a:ext cx="18116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D5B623-70E6-420A-A619-EBFEA496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0485" y="4413779"/>
            <a:ext cx="107792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ARMAZEM ZEZAO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47B1548-A64C-4631-8DE7-99830CFA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4849496"/>
            <a:ext cx="179947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17F7CD-8A81-497B-9C3E-C80D42A0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6436" y="4826303"/>
            <a:ext cx="989977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R.J. FERRAGENS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4BDE31D-7E44-4BDA-B28F-241E86A1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4849496"/>
            <a:ext cx="183330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16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04FC13A-ABCB-480B-989F-2D465913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650" y="4826303"/>
            <a:ext cx="2639399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JK FERRAGENS E MATERIAIS DE CONSTRUCAO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8FFE51-9E02-443D-A946-155A2391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5262020"/>
            <a:ext cx="173994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17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721F405-FB6A-4649-8B66-EEDC7217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0483" y="5238828"/>
            <a:ext cx="1134476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JPS CONSTRUCAO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1B29F0B-43BA-4C41-BBCF-A469F503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5262020"/>
            <a:ext cx="180759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FD63E5-A7AA-4937-925D-9D780561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0079" y="5238828"/>
            <a:ext cx="703957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ACOFORTE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5EBC08D-17E7-48E9-8D40-5A96CE95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9B66A58-4444-4C5D-A365-F7790B17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3DAB2D9-7A69-4ACD-A104-33CBD127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A344766-CDDE-413D-B1DF-A87C40EB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69850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Relatos classificados a partir dos registros da equipe. Nenhum valor financeiro individual é apresentado.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0879AC9-D39E-4D5E-8908-019DEC83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2D8ED3F-D947-4376-B123-9520F124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2459718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BFBB31-25E6-4220-BC8C-F92103D899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852bfa78d4707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DDC8ED-2BDF-413B-AB49-9F5AB058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784990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Rastreabilidade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48ADC-9F67-4A26-BCB5-02CA90EC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19811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Lojas que citaram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882F3-3084-4FD5-91DC-D6B20354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0064" y="1185717"/>
            <a:ext cx="1900904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qualidade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17BC1-3869-4AE0-B52B-096037A3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2303903"/>
            <a:ext cx="1604097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1125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F4F70-0018-443C-8854-D00CBF6C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033101"/>
            <a:ext cx="1681487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lojas com registro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AEF52-436C-420D-A6D6-FB7BF5CFB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4280697"/>
            <a:ext cx="817878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do tema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B61DC3-FB56-4B51-B56F-9A7903487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2659287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9E289-FE39-496C-B15E-A6B23DA6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0225" y="2636095"/>
            <a:ext cx="175617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ACO PERIMETRAL FERRAGENS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01D39-966B-48B2-BE65-A5B34C45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2659287"/>
            <a:ext cx="198618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582D90-BAA5-4788-9730-C6526796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7939" y="2636095"/>
            <a:ext cx="1217008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FORTALEZA FERROS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423541-C3FF-4F6A-8F2F-3DAAC266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3071811"/>
            <a:ext cx="19726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4BA73-02D4-4F68-B7E3-5DD11E70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3755" y="3048619"/>
            <a:ext cx="202068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ACO BOM PRECO COMERCIAL LTDA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1E8D8-40EE-45B2-8680-A9B87290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3071811"/>
            <a:ext cx="20010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F0AB66-DE73-4114-A911-16B8D937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9427" y="3048619"/>
            <a:ext cx="83709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LOJA DO ACO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50D69-BDE0-4AC2-9C29-FEEBE0D5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3484336"/>
            <a:ext cx="198753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44C6FF-C181-4C26-A307-2B0E02B0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243" y="3461143"/>
            <a:ext cx="2678094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LASER CENTER SERVICOS EM CHAPAS DE LTDA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0EB023-CE29-408B-8B86-EB0C015D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3484336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0EAA0E-9350-4A6A-865A-8A186C05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1591" y="3461143"/>
            <a:ext cx="1082522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BRASIL CADEIRAS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89D9E-9921-4E01-9C97-3F589262A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3896860"/>
            <a:ext cx="192936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8C0896-088F-4169-8675-0D96809F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9425" y="3873668"/>
            <a:ext cx="94614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FM FERRAGENS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FAC44B-4295-404A-B15C-BE7D194D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3896860"/>
            <a:ext cx="19970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D88B4D-E712-4076-B46C-E0D5B819F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9021" y="3873668"/>
            <a:ext cx="1077921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ARMAZEM ZEZAO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D580CE-9F4F-4773-B663-44F33E7B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48" y="4309385"/>
            <a:ext cx="202271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104008-2556-4A60-BC8C-041660EB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8761" y="4286192"/>
            <a:ext cx="2639399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JK FERRAGENS E MATERIAIS DE CONSTRUCAO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0E558D-FAA3-4275-892A-D6B8A77B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0379" y="4309385"/>
            <a:ext cx="183735" cy="1212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675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675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6D5704-CC1B-48F2-BA08-6FBC0464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3056" y="4286192"/>
            <a:ext cx="1134476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JPS CONSTRUCAO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CDCC23-6120-48B3-89F3-5E9A4006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6CFE89-D9EE-4BB7-B5EB-03DD8AD1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59C2775-7F92-4AF3-A07E-49021477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3372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29 visitas encerradas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57B0C7-662E-4F3B-ACFD-94924BD91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69850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Relatos classificados a partir dos registros da equipe. Nenhum valor financeiro individual é apresentado.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B55C9E2-FED0-429F-BCD4-CF90759D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8E0473A-60F4-4A46-81B7-CD0711FD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07481400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1C59D-EF3F-40E6-9679-4BFE02CFBF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eb4654c674644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71424-D4B7-46BC-B46F-6115F9BE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47082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Fotografias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CAE2AE-FAF9-42F2-B64E-6F31846B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9608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 Blitz nas lojas: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E8F01-B76B-4DC1-A642-C3E775D7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2796" y="1185717"/>
            <a:ext cx="335584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registros do portal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0FBCB8-B8BF-46B4-8976-4DD748A9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19" y="4889012"/>
            <a:ext cx="1520888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DOISM COMERCIO LTDA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BD58A-CD84-4467-A3E5-DF7745F0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19" y="5074642"/>
            <a:ext cx="97536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Mossoró · 13/10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3D13D-2D2C-4F71-BA5D-C064CA9E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460" y="4889012"/>
            <a:ext cx="1310499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FORTALEZA FERROS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B00DD-7B6A-4252-9FFE-224D0D5D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460" y="5074642"/>
            <a:ext cx="1044773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Fortaleza · 06/10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6C244-0CC2-4981-AE31-2A94BE0F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537" y="4889012"/>
            <a:ext cx="822884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CONSTRUIR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902B11-25E7-4D4E-8AD5-3A7E0205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537" y="5074642"/>
            <a:ext cx="955612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Baraúna · 14/10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921AC0-E8A4-4374-A9B5-22579E7E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11015-157B-4980-AA12-73C84310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D6FBC-26D1-47A3-97B7-3608CC4E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8880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Registros fotográficos das visitas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B28171-B5B9-4EBE-8280-37ACB0CD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70770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Fotos reais registradas pela equipe na etapa depois da visita. Identificação conforme cadastro do portal.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63E9B-10D8-4B1E-9640-CF7C75F8A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9698A-5FA6-4F70-AE13-B63DB4FA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7014669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2235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082501-609D-49F6-B2C5-B0853FAA59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76b93221c426b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3505E-94AE-42DC-9467-EFFECF2C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1470828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Apoio · Fotografias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59B70-97D7-4864-A41F-B772FC71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2960846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 Blitz nas lojas: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2B2A0-F57C-4E42-B92C-EE613BAA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2796" y="1185717"/>
            <a:ext cx="335584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6EAFD5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EAFD5"/>
                </a:solidFill>
                <a:latin typeface="Manrope"/>
                <a:ea typeface="Manrope"/>
                <a:cs typeface="Manrope"/>
              </a:rPr>
              <a:t>registros do portal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C3726D-2051-4701-91FC-6F0CBBF0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19" y="4889012"/>
            <a:ext cx="1159777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ARMAZEM ZEZAO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6DC9C5-C0E4-48BB-9130-DBE342B9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519" y="5074642"/>
            <a:ext cx="806378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Caicó · 15/10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DF699-8271-4F9D-9644-8D2AD81F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460" y="4889012"/>
            <a:ext cx="1064527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R.J. FERRAGENS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1D199-8900-4644-A242-08D059E3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460" y="5074642"/>
            <a:ext cx="1438897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Campina Grande · 15/10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6DDB45-FF6E-4888-8197-2C6BA524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537" y="4889012"/>
            <a:ext cx="2851412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JK FERRAGENS E MATERIAIS DE CONSTRUCAO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AC3743-92EC-49F9-982E-B86A1195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537" y="5074642"/>
            <a:ext cx="94803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  <a:lvl1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1pPr>
            <a:lvl2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2pPr>
            <a:lvl3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3pPr>
            <a:lvl4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4pPr>
            <a:lvl5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5pPr>
            <a:lvl6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6pPr>
            <a:lvl7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7pPr>
            <a:lvl8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8pPr>
            <a:lvl9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Solânea · 16/10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3998F7-B205-4274-AA8E-EA086144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751325"/>
            <a:ext cx="103286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Fonte: Portal da Blitz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80689-788C-40C2-A227-CCEA1436E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198" y="5751325"/>
            <a:ext cx="83600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05 a 16 out 2026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3AFAE-469F-49C0-BE38-52A99CAA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365" y="5751325"/>
            <a:ext cx="188808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Base: Registros fotográficos das visitas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7BFC6-7EA9-4B51-8723-6D3E146A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707704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B5C8DD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B5C8DD"/>
                </a:solidFill>
                <a:latin typeface="Manrope"/>
                <a:ea typeface="Manrope"/>
                <a:cs typeface="Manrope"/>
              </a:rPr>
              <a:t>Fotos reais registradas pela equipe na etapa depois da visita. Identificação conforme cadastro do portal.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4EC42-1A60-42CA-9619-92A76425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6D0626-BFA8-438F-80A7-06972E01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C1D0E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C1D0E1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</p:spTree>
    <p:extLst>
      <p:ext uri="{BB962C8B-B14F-4D97-AF65-F5344CB8AC3E}">
        <p14:creationId xmlns:p14="http://schemas.microsoft.com/office/powerpoint/2010/main" val="1794171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100705-1778-49C2-88FF-9DE4399833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d8b9669ba44ea"/>
          <a:srcRect xmlns:a="http://schemas.openxmlformats.org/drawingml/2006/main" l="0" t="156" r="0" b="1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12263-E87F-4981-B2BE-83F29CD07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939388"/>
            <a:ext cx="2038133" cy="147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defPPr>
            <a:lvl1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1pPr>
            <a:lvl2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2pPr>
            <a:lvl3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3pPr>
            <a:lvl4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4pPr>
            <a:lvl5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5pPr>
            <a:lvl6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6pPr>
            <a:lvl7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7pPr>
            <a:lvl8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8pPr>
            <a:lvl9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825" b="1">
                <a:solidFill>
                  <a:srgbClr val="376A90"/>
                </a:solidFill>
                <a:latin typeface="Manrope"/>
                <a:ea typeface="Manrope"/>
                <a:cs typeface="Manrope"/>
              </a:defRPr>
            </a:pPr>
            <a:r>
              <a:rPr sz="825" b="1">
                <a:solidFill>
                  <a:srgbClr val="376A90"/>
                </a:solidFill>
                <a:latin typeface="Manrope"/>
                <a:ea typeface="Manrope"/>
                <a:cs typeface="Manrope"/>
              </a:rPr>
              <a:t>Apoio · Consulta comercial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09436-0336-4EE3-A997-576556EC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5717"/>
            <a:ext cx="3350323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Linha pré-pintada: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823CF0-2738-42A4-87A1-3ECDCCB6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2273" y="1185717"/>
            <a:ext cx="2321338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códigos SAP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946FE-81C3-47FB-AC57-C78420AC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851013"/>
            <a:ext cx="2566879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1125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Branco · RAL 9003   |   Cinza · RAL 7035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1FABD-AA4D-4034-BBD6-6DB098C3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73" y="5999732"/>
            <a:ext cx="4450637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4A6381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4A6381"/>
                </a:solidFill>
                <a:latin typeface="Manrope"/>
                <a:ea typeface="Manrope"/>
                <a:cs typeface="Manrope"/>
              </a:rPr>
              <a:t>Fonte: material comercial fornecido em 19/10/2026. Descrições transcritas do cadastro informado.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6A62D-9A86-49FD-8EDC-2E58A5F8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48" y="344128"/>
            <a:ext cx="871998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BLITZ DE AÇO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F6AA9-3413-46CC-B63A-3319C1FF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958" y="344128"/>
            <a:ext cx="9663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defPPr>
            <a:lvl1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1pPr>
            <a:lvl2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2pPr>
            <a:lvl3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3pPr>
            <a:lvl4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4pPr>
            <a:lvl5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5pPr>
            <a:lvl6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6pPr>
            <a:lvl7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7pPr>
            <a:lvl8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8pPr>
            <a:lvl9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lvl9pPr>
          </a:lstStyle>
          <a:p xmlns:a="http://schemas.openxmlformats.org/drawingml/2006/main">
            <a:pPr algn="l">
              <a:defRPr sz="750" b="0">
                <a:solidFill>
                  <a:srgbClr val="223564"/>
                </a:solidFill>
                <a:latin typeface="Manrope"/>
                <a:ea typeface="Manrope"/>
                <a:cs typeface="Manrope"/>
              </a:defRPr>
            </a:pPr>
            <a:r>
              <a:rPr sz="750" b="0">
                <a:solidFill>
                  <a:srgbClr val="223564"/>
                </a:solidFill>
                <a:latin typeface="Manrope"/>
                <a:ea typeface="Manrope"/>
                <a:cs typeface="Manrope"/>
              </a:rPr>
              <a:t>OUTUBRO 2026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21DB2D-1C6B-4E5E-9AA7-4064B133CC6C}"/>
              </a:ext>
            </a:extLst>
          </p:cNvPr>
          <p:cNvGraphicFramePr/>
          <p:nvPr/>
        </p:nvGraphicFramePr>
        <p:xfrm>
          <a:off xmlns:a="http://schemas.openxmlformats.org/drawingml/2006/main" x="457200" y="1762125"/>
          <a:ext xmlns:a="http://schemas.openxmlformats.org/drawingml/2006/main" cx="112776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19250"/>
                <a:gridCol w="9658350"/>
              </a:tblGrid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Código SAP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T w="4763">
                      <a:solidFill>
                        <a:srgbClr val="D0DBE7"/>
                      </a:solidFill>
                    </a:lnT>
                    <a:lnB w="4763">
                      <a:solidFill>
                        <a:srgbClr val="D0DBE7"/>
                      </a:solidFill>
                    </a:lnB>
                    <a:solidFill>
                      <a:srgbClr val="223564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Manrope"/>
                          <a:ea typeface="Manrope"/>
                          <a:cs typeface="Manrope"/>
                        </a:rPr>
                        <a:t>Descrição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T w="4763">
                      <a:solidFill>
                        <a:srgbClr val="D0DBE7"/>
                      </a:solidFill>
                    </a:lnT>
                    <a:lnB w="4763">
                      <a:solidFill>
                        <a:srgbClr val="D0DBE7"/>
                      </a:solidFill>
                    </a:lnB>
                    <a:solidFill>
                      <a:srgbClr val="223564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102564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BOBINA DE ACO 0,40mm ZPP 1200mm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102576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BOBINA DE ACO 0,40mm ZPP 1200mm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224740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4000mm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224741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5000mm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224742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6000mm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224743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7000mm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224744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8000mm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224745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4000mm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224746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5000mm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224747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6000mm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224748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7000mm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224749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MT TZ 40 0,40mm ZPP 8000mm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224750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CUM TZ 40 0,40mm ZPP BRS9003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EF4FA"/>
                    </a:solidFill>
                  </a:tcPr>
                </a:tc>
              </a:tr>
              <a:tr h="266700">
                <a:tc>
                  <a:txBody>
                    <a:bodyPr lIns="152400" tIns="28575" rIns="76200" bIns="28575"/>
                    <a:lstStyle/>
                    <a:p>
                      <a:r>
                        <a:rPr sz="1125" b="1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224751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D0DBE7"/>
                      </a:solidFill>
                    </a:lnL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  <a:tc>
                  <a:txBody>
                    <a:bodyPr lIns="152400" tIns="28575" rIns="76200" bIns="28575"/>
                    <a:lstStyle/>
                    <a:p>
                      <a:r>
                        <a:rPr sz="1125" b="0">
                          <a:solidFill>
                            <a:srgbClr val="223564"/>
                          </a:solidFill>
                          <a:latin typeface="Manrope"/>
                          <a:ea typeface="Manrope"/>
                          <a:cs typeface="Manrope"/>
                        </a:rPr>
                        <a:t>TELHA CUM TZ 40 0,40mm ZPP CIC7035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D0DBE7"/>
                      </a:solidFill>
                    </a:lnR>
                    <a:lnB w="4763">
                      <a:solidFill>
                        <a:srgbClr val="D0DBE7"/>
                      </a:solidFill>
                    </a:lnB>
                    <a:solidFill>
                      <a:srgbClr val="E7EE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505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2026-10-19T16:20:34.3160000Z</dcterms:created>
  <dcterms:modified xsi:type="dcterms:W3CDTF">2026-10-19T16:20:34.3160000Z</dcterms:modified>
</coreProperties>
</file>